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handoutMasterIdLst>
    <p:handoutMasterId r:id="rId24"/>
  </p:handoutMasterIdLst>
  <p:sldIdLst>
    <p:sldId id="322" r:id="rId5"/>
    <p:sldId id="321" r:id="rId6"/>
    <p:sldId id="319" r:id="rId7"/>
    <p:sldId id="318" r:id="rId8"/>
    <p:sldId id="320" r:id="rId9"/>
    <p:sldId id="323" r:id="rId10"/>
    <p:sldId id="324" r:id="rId11"/>
    <p:sldId id="325" r:id="rId12"/>
    <p:sldId id="326" r:id="rId13"/>
    <p:sldId id="327" r:id="rId14"/>
    <p:sldId id="328" r:id="rId15"/>
    <p:sldId id="329" r:id="rId16"/>
    <p:sldId id="330" r:id="rId17"/>
    <p:sldId id="310" r:id="rId18"/>
    <p:sldId id="331" r:id="rId19"/>
    <p:sldId id="332" r:id="rId20"/>
    <p:sldId id="333" r:id="rId21"/>
    <p:sldId id="33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B8BF"/>
    <a:srgbClr val="5869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BCAB70-A773-4C12-A487-4498D7DF9A1C}" v="5" dt="2025-11-28T16:01:37.159"/>
  </p1510:revLst>
</p1510:revInfo>
</file>

<file path=ppt/tableStyles.xml><?xml version="1.0" encoding="utf-8"?>
<a:tblStyleLst xmlns:a="http://schemas.openxmlformats.org/drawingml/2006/main" def="{0E3FDE45-AF77-4B5C-9715-49D594BDF05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388" autoAdjust="0"/>
  </p:normalViewPr>
  <p:slideViewPr>
    <p:cSldViewPr snapToGrid="0">
      <p:cViewPr>
        <p:scale>
          <a:sx n="67" d="100"/>
          <a:sy n="67" d="100"/>
        </p:scale>
        <p:origin x="307" y="307"/>
      </p:cViewPr>
      <p:guideLst/>
    </p:cSldViewPr>
  </p:slideViewPr>
  <p:outlineViewPr>
    <p:cViewPr>
      <p:scale>
        <a:sx n="33" d="100"/>
        <a:sy n="33" d="100"/>
      </p:scale>
      <p:origin x="0" y="-7776"/>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1A50702-3C68-4B14-B819-72B57D27F9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0F4880-E690-44D0-8356-A9E7BDBAB0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E6205E-B305-4B90-9534-3C5E99A0275E}" type="datetimeFigureOut">
              <a:rPr lang="en-US" smtClean="0"/>
              <a:t>11/25/2025</a:t>
            </a:fld>
            <a:endParaRPr lang="en-US" dirty="0"/>
          </a:p>
        </p:txBody>
      </p:sp>
      <p:sp>
        <p:nvSpPr>
          <p:cNvPr id="4" name="Footer Placeholder 3">
            <a:extLst>
              <a:ext uri="{FF2B5EF4-FFF2-40B4-BE49-F238E27FC236}">
                <a16:creationId xmlns:a16="http://schemas.microsoft.com/office/drawing/2014/main" id="{26B4ACF6-39FD-4B08-A7D5-5BFDC37B46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F7C9FD2-2C57-4DE7-8EA4-86DEE80B988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0AC623C-86E0-4A85-83FB-F4A716956FD4}" type="slidenum">
              <a:rPr lang="en-US" smtClean="0"/>
              <a:t>‹#›</a:t>
            </a:fld>
            <a:endParaRPr lang="en-US" dirty="0"/>
          </a:p>
        </p:txBody>
      </p:sp>
    </p:spTree>
    <p:extLst>
      <p:ext uri="{BB962C8B-B14F-4D97-AF65-F5344CB8AC3E}">
        <p14:creationId xmlns:p14="http://schemas.microsoft.com/office/powerpoint/2010/main" val="169395559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5.png>
</file>

<file path=ppt/media/image16.png>
</file>

<file path=ppt/media/image17.png>
</file>

<file path=ppt/media/image18.png>
</file>

<file path=ppt/media/image2.png>
</file>

<file path=ppt/media/image23.png>
</file>

<file path=ppt/media/image29.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3722F1-E430-42A1-A473-1759336AECCE}" type="datetimeFigureOut">
              <a:rPr lang="en-US" smtClean="0"/>
              <a:t>11/25/2025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7D7554-D10C-4E29-B8E6-BB7111FA614F}" type="slidenum">
              <a:rPr lang="en-US" smtClean="0"/>
              <a:t>‹#›</a:t>
            </a:fld>
            <a:endParaRPr lang="en-US" dirty="0"/>
          </a:p>
        </p:txBody>
      </p:sp>
    </p:spTree>
    <p:extLst>
      <p:ext uri="{BB962C8B-B14F-4D97-AF65-F5344CB8AC3E}">
        <p14:creationId xmlns:p14="http://schemas.microsoft.com/office/powerpoint/2010/main" val="3517347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accent2">
            <a:lumMod val="5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B5E70F-EF03-B535-2505-BC971E3BC36D}"/>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 name="Straight Connector 2">
            <a:extLst>
              <a:ext uri="{FF2B5EF4-FFF2-40B4-BE49-F238E27FC236}">
                <a16:creationId xmlns:a16="http://schemas.microsoft.com/office/drawing/2014/main" id="{8794424E-93DD-A404-D05E-EF6030A76D3B}"/>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B03A3B6B-5129-A46A-A20C-5D7BC706C9B1}"/>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24E401A1-8CEE-5E1B-343B-D737433AE63F}"/>
              </a:ext>
            </a:extLst>
          </p:cNvPr>
          <p:cNvSpPr>
            <a:spLocks noGrp="1"/>
          </p:cNvSpPr>
          <p:nvPr>
            <p:ph type="title" hasCustomPrompt="1"/>
          </p:nvPr>
        </p:nvSpPr>
        <p:spPr>
          <a:xfrm>
            <a:off x="1317615" y="690511"/>
            <a:ext cx="5185821" cy="5253089"/>
          </a:xfrm>
        </p:spPr>
        <p:txBody>
          <a:bodyPr anchor="b">
            <a:normAutofit/>
          </a:bodyPr>
          <a:lstStyle>
            <a:lvl1pPr>
              <a:defRPr sz="6000">
                <a:solidFill>
                  <a:schemeClr val="bg1"/>
                </a:solidFill>
              </a:defRPr>
            </a:lvl1pPr>
          </a:lstStyle>
          <a:p>
            <a:r>
              <a:rPr lang="en-US" dirty="0"/>
              <a:t>Click to add title</a:t>
            </a:r>
          </a:p>
        </p:txBody>
      </p:sp>
    </p:spTree>
    <p:extLst>
      <p:ext uri="{BB962C8B-B14F-4D97-AF65-F5344CB8AC3E}">
        <p14:creationId xmlns:p14="http://schemas.microsoft.com/office/powerpoint/2010/main" val="1784555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and Tab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1468814" y="2057400"/>
            <a:ext cx="3091027" cy="3867538"/>
          </a:xfrm>
        </p:spPr>
        <p:txBody>
          <a:bodyPr lIns="0">
            <a:normAutofit/>
          </a:bodyPr>
          <a:lstStyle>
            <a:lvl1pPr marL="0" indent="0">
              <a:lnSpc>
                <a:spcPct val="100000"/>
              </a:lnSpc>
              <a:spcBef>
                <a:spcPts val="0"/>
              </a:spcBef>
              <a:spcAft>
                <a:spcPts val="1200"/>
              </a:spcAft>
              <a:buNone/>
              <a:defRPr sz="2000"/>
            </a:lvl1pPr>
            <a:lvl2pPr marL="800100" indent="-342900">
              <a:lnSpc>
                <a:spcPct val="100000"/>
              </a:lnSpc>
              <a:spcBef>
                <a:spcPts val="0"/>
              </a:spcBef>
              <a:spcAft>
                <a:spcPts val="1200"/>
              </a:spcAft>
              <a:buFont typeface="Arial" panose="020B0604020202020204" pitchFamily="34" charset="0"/>
              <a:buChar char="•"/>
              <a:defRPr sz="2000"/>
            </a:lvl2pPr>
            <a:lvl3pPr marL="1257300" indent="-342900">
              <a:spcBef>
                <a:spcPts val="0"/>
              </a:spcBef>
              <a:spcAft>
                <a:spcPts val="1200"/>
              </a:spcAft>
              <a:buFont typeface="Arial" panose="020B0604020202020204" pitchFamily="34" charset="0"/>
              <a:buChar char="•"/>
              <a:defRPr sz="2000"/>
            </a:lvl3pPr>
            <a:lvl4pPr marL="1714500" indent="-342900">
              <a:spcBef>
                <a:spcPts val="0"/>
              </a:spcBef>
              <a:spcAft>
                <a:spcPts val="1200"/>
              </a:spcAft>
              <a:buFont typeface="Arial" panose="020B0604020202020204" pitchFamily="34" charset="0"/>
              <a:buChar char="•"/>
              <a:defRPr sz="2000"/>
            </a:lvl4pPr>
            <a:lvl5pPr marL="2171700" indent="-342900">
              <a:spcBef>
                <a:spcPts val="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able Placeholder 13">
            <a:extLst>
              <a:ext uri="{FF2B5EF4-FFF2-40B4-BE49-F238E27FC236}">
                <a16:creationId xmlns:a16="http://schemas.microsoft.com/office/drawing/2014/main" id="{EA708189-1532-1BDD-104F-4D8556146CEE}"/>
              </a:ext>
            </a:extLst>
          </p:cNvPr>
          <p:cNvSpPr>
            <a:spLocks noGrp="1"/>
          </p:cNvSpPr>
          <p:nvPr>
            <p:ph type="tbl" sz="quarter" idx="12"/>
          </p:nvPr>
        </p:nvSpPr>
        <p:spPr>
          <a:xfrm>
            <a:off x="5097463" y="2051976"/>
            <a:ext cx="6180137" cy="3867538"/>
          </a:xfrm>
        </p:spPr>
        <p:txBody>
          <a:bodyPr>
            <a:normAutofit/>
          </a:bodyPr>
          <a:lstStyle>
            <a:lvl1pPr>
              <a:defRPr sz="2000"/>
            </a:lvl1pPr>
          </a:lstStyle>
          <a:p>
            <a:r>
              <a:rPr lang="en-US"/>
              <a:t>Click icon to add table</a:t>
            </a:r>
            <a:endParaRPr lang="en-US" dirty="0"/>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Slide Number Placeholder 5">
            <a:extLst>
              <a:ext uri="{FF2B5EF4-FFF2-40B4-BE49-F238E27FC236}">
                <a16:creationId xmlns:a16="http://schemas.microsoft.com/office/drawing/2014/main" id="{6E0EC71B-95A1-C740-6B1F-F8DF02E2D164}"/>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3409299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2 Content 2">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8" name="Content Placeholder 7">
            <a:extLst>
              <a:ext uri="{FF2B5EF4-FFF2-40B4-BE49-F238E27FC236}">
                <a16:creationId xmlns:a16="http://schemas.microsoft.com/office/drawing/2014/main" id="{8B0AB10A-3CAB-D4C0-3CB1-401461802BD3}"/>
              </a:ext>
            </a:extLst>
          </p:cNvPr>
          <p:cNvSpPr>
            <a:spLocks noGrp="1"/>
          </p:cNvSpPr>
          <p:nvPr>
            <p:ph sz="quarter" idx="10" hasCustomPrompt="1"/>
          </p:nvPr>
        </p:nvSpPr>
        <p:spPr>
          <a:xfrm>
            <a:off x="1468814" y="2066731"/>
            <a:ext cx="6452876" cy="3867538"/>
          </a:xfrm>
        </p:spPr>
        <p:txBody>
          <a:bodyPr lIns="0">
            <a:normAutofit/>
          </a:bodyPr>
          <a:lstStyle>
            <a:lvl1pPr>
              <a:lnSpc>
                <a:spcPct val="100000"/>
              </a:lnSpc>
              <a:spcAft>
                <a:spcPts val="600"/>
              </a:spcAft>
              <a:defRPr sz="2000"/>
            </a:lvl1pPr>
            <a:lvl2pPr>
              <a:lnSpc>
                <a:spcPct val="100000"/>
              </a:lnSpc>
              <a:spcAft>
                <a:spcPts val="600"/>
              </a:spcAft>
              <a:defRPr sz="2000"/>
            </a:lvl2pPr>
            <a:lvl3pPr>
              <a:lnSpc>
                <a:spcPct val="100000"/>
              </a:lnSpc>
              <a:spcBef>
                <a:spcPts val="1000"/>
              </a:spcBef>
              <a:spcAft>
                <a:spcPts val="600"/>
              </a:spcAft>
              <a:defRPr sz="2000"/>
            </a:lvl3pPr>
            <a:lvl4pPr>
              <a:lnSpc>
                <a:spcPct val="100000"/>
              </a:lnSpc>
              <a:spcAft>
                <a:spcPts val="1200"/>
              </a:spcAft>
              <a:defRPr sz="2000"/>
            </a:lvl4pPr>
            <a:lvl5pP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7">
            <a:extLst>
              <a:ext uri="{FF2B5EF4-FFF2-40B4-BE49-F238E27FC236}">
                <a16:creationId xmlns:a16="http://schemas.microsoft.com/office/drawing/2014/main" id="{7DBA8ADB-B20F-8404-46AB-AF67E25C7C75}"/>
              </a:ext>
            </a:extLst>
          </p:cNvPr>
          <p:cNvSpPr>
            <a:spLocks noGrp="1"/>
          </p:cNvSpPr>
          <p:nvPr>
            <p:ph sz="quarter" idx="11" hasCustomPrompt="1"/>
          </p:nvPr>
        </p:nvSpPr>
        <p:spPr>
          <a:xfrm>
            <a:off x="8169196" y="2066731"/>
            <a:ext cx="3108391" cy="3867538"/>
          </a:xfrm>
        </p:spPr>
        <p:txBody>
          <a:bodyPr lIns="0">
            <a:normAutofit/>
          </a:bodyPr>
          <a:lstStyle>
            <a:lvl1pPr marL="0" indent="0">
              <a:lnSpc>
                <a:spcPct val="100000"/>
              </a:lnSpc>
              <a:spcAft>
                <a:spcPts val="600"/>
              </a:spcAft>
              <a:buNone/>
              <a:defRPr sz="2000"/>
            </a:lvl1pPr>
            <a:lvl2pPr marL="800100" indent="-342900">
              <a:lnSpc>
                <a:spcPct val="100000"/>
              </a:lnSpc>
              <a:spcAft>
                <a:spcPts val="600"/>
              </a:spcAft>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8814D5F7-E70A-5F97-5C8F-95B9E1B6D492}"/>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852814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Tab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9" name="Table Placeholder 8">
            <a:extLst>
              <a:ext uri="{FF2B5EF4-FFF2-40B4-BE49-F238E27FC236}">
                <a16:creationId xmlns:a16="http://schemas.microsoft.com/office/drawing/2014/main" id="{CB43608F-0A38-CF4A-4B3B-F1212E786FDE}"/>
              </a:ext>
            </a:extLst>
          </p:cNvPr>
          <p:cNvSpPr>
            <a:spLocks noGrp="1"/>
          </p:cNvSpPr>
          <p:nvPr>
            <p:ph type="tbl" sz="quarter" idx="10"/>
          </p:nvPr>
        </p:nvSpPr>
        <p:spPr>
          <a:xfrm>
            <a:off x="1487488" y="2057400"/>
            <a:ext cx="9790112" cy="3886200"/>
          </a:xfrm>
        </p:spPr>
        <p:txBody>
          <a:bodyPr>
            <a:normAutofit/>
          </a:bodyPr>
          <a:lstStyle>
            <a:lvl1pPr>
              <a:defRPr sz="2400"/>
            </a:lvl1pPr>
          </a:lstStyle>
          <a:p>
            <a:r>
              <a:rPr lang="en-US"/>
              <a:t>Click icon to add table</a:t>
            </a:r>
            <a:endParaRPr lang="en-US" dirty="0"/>
          </a:p>
        </p:txBody>
      </p:sp>
      <p:sp>
        <p:nvSpPr>
          <p:cNvPr id="2" name="Slide Number Placeholder 5">
            <a:extLst>
              <a:ext uri="{FF2B5EF4-FFF2-40B4-BE49-F238E27FC236}">
                <a16:creationId xmlns:a16="http://schemas.microsoft.com/office/drawing/2014/main" id="{05DA3688-07D1-82D9-6818-C95E9A69C2F1}"/>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691357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accent2">
            <a:lumMod val="5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B5E70F-EF03-B535-2505-BC971E3BC36D}"/>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 name="Straight Connector 2">
            <a:extLst>
              <a:ext uri="{FF2B5EF4-FFF2-40B4-BE49-F238E27FC236}">
                <a16:creationId xmlns:a16="http://schemas.microsoft.com/office/drawing/2014/main" id="{8794424E-93DD-A404-D05E-EF6030A76D3B}"/>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B03A3B6B-5129-A46A-A20C-5D7BC706C9B1}"/>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24E401A1-8CEE-5E1B-343B-D737433AE63F}"/>
              </a:ext>
            </a:extLst>
          </p:cNvPr>
          <p:cNvSpPr>
            <a:spLocks noGrp="1"/>
          </p:cNvSpPr>
          <p:nvPr>
            <p:ph type="title" hasCustomPrompt="1"/>
          </p:nvPr>
        </p:nvSpPr>
        <p:spPr>
          <a:xfrm>
            <a:off x="1317614" y="690511"/>
            <a:ext cx="4964671" cy="5253089"/>
          </a:xfrm>
        </p:spPr>
        <p:txBody>
          <a:bodyPr anchor="b">
            <a:normAutofit/>
          </a:bodyPr>
          <a:lstStyle>
            <a:lvl1pPr>
              <a:defRPr sz="6000">
                <a:solidFill>
                  <a:schemeClr val="bg1"/>
                </a:solidFill>
              </a:defRPr>
            </a:lvl1pPr>
          </a:lstStyle>
          <a:p>
            <a:r>
              <a:rPr lang="en-US" dirty="0"/>
              <a:t>Click to add title</a:t>
            </a:r>
          </a:p>
        </p:txBody>
      </p:sp>
      <p:sp>
        <p:nvSpPr>
          <p:cNvPr id="10" name="Content Placeholder 9">
            <a:extLst>
              <a:ext uri="{FF2B5EF4-FFF2-40B4-BE49-F238E27FC236}">
                <a16:creationId xmlns:a16="http://schemas.microsoft.com/office/drawing/2014/main" id="{AD608249-3D60-D3B2-68C5-778D0EA18F2D}"/>
              </a:ext>
            </a:extLst>
          </p:cNvPr>
          <p:cNvSpPr>
            <a:spLocks noGrp="1"/>
          </p:cNvSpPr>
          <p:nvPr>
            <p:ph sz="quarter" idx="10" hasCustomPrompt="1"/>
          </p:nvPr>
        </p:nvSpPr>
        <p:spPr>
          <a:xfrm>
            <a:off x="6282286" y="690465"/>
            <a:ext cx="4784372" cy="5253089"/>
          </a:xfrm>
        </p:spPr>
        <p:txBody>
          <a:bodyPr anchor="ctr">
            <a:normAutofit/>
          </a:bodyPr>
          <a:lstStyle>
            <a:lvl1pPr marL="0" indent="0">
              <a:lnSpc>
                <a:spcPct val="100000"/>
              </a:lnSpc>
              <a:spcBef>
                <a:spcPts val="0"/>
              </a:spcBef>
              <a:spcAft>
                <a:spcPts val="1200"/>
              </a:spcAft>
              <a:buNone/>
              <a:defRPr sz="2000">
                <a:solidFill>
                  <a:schemeClr val="bg1"/>
                </a:solidFill>
              </a:defRPr>
            </a:lvl1pPr>
            <a:lvl2pPr marL="742950" indent="-285750">
              <a:lnSpc>
                <a:spcPct val="100000"/>
              </a:lnSpc>
              <a:spcBef>
                <a:spcPts val="0"/>
              </a:spcBef>
              <a:spcAft>
                <a:spcPts val="1200"/>
              </a:spcAft>
              <a:buFont typeface="Arial" panose="020B0604020202020204" pitchFamily="34" charset="0"/>
              <a:buChar char="•"/>
              <a:defRPr sz="1800">
                <a:solidFill>
                  <a:schemeClr val="bg1"/>
                </a:solidFill>
              </a:defRPr>
            </a:lvl2pPr>
            <a:lvl3pPr marL="1200150" indent="-285750">
              <a:lnSpc>
                <a:spcPct val="100000"/>
              </a:lnSpc>
              <a:spcBef>
                <a:spcPts val="0"/>
              </a:spcBef>
              <a:spcAft>
                <a:spcPts val="1200"/>
              </a:spcAft>
              <a:buFont typeface="Arial" panose="020B0604020202020204" pitchFamily="34" charset="0"/>
              <a:buChar char="•"/>
              <a:defRPr sz="1600">
                <a:solidFill>
                  <a:schemeClr val="bg1"/>
                </a:solidFill>
              </a:defRPr>
            </a:lvl3pPr>
            <a:lvl4pPr marL="1657350" indent="-285750">
              <a:lnSpc>
                <a:spcPct val="100000"/>
              </a:lnSpc>
              <a:spcBef>
                <a:spcPts val="0"/>
              </a:spcBef>
              <a:spcAft>
                <a:spcPts val="1200"/>
              </a:spcAft>
              <a:buFont typeface="Arial" panose="020B0604020202020204" pitchFamily="34" charset="0"/>
              <a:buChar char="•"/>
              <a:defRPr sz="1400">
                <a:solidFill>
                  <a:schemeClr val="bg1"/>
                </a:solidFill>
              </a:defRPr>
            </a:lvl4pPr>
            <a:lvl5pPr marL="2114550" indent="-285750">
              <a:lnSpc>
                <a:spcPct val="100000"/>
              </a:lnSpc>
              <a:spcBef>
                <a:spcPts val="0"/>
              </a:spcBef>
              <a:spcAft>
                <a:spcPts val="1200"/>
              </a:spcAft>
              <a:buFont typeface="Arial" panose="020B0604020202020204" pitchFamily="34" charset="0"/>
              <a:buChar char="•"/>
              <a:defRPr sz="14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43748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55583" y="737115"/>
            <a:ext cx="4640418" cy="5407091"/>
          </a:xfrm>
        </p:spPr>
        <p:txBody>
          <a:bodyPr lIns="0">
            <a:normAutofit/>
          </a:bodyPr>
          <a:lstStyle>
            <a:lvl1pPr>
              <a:defRPr sz="3600"/>
            </a:lvl1pPr>
          </a:lstStyle>
          <a:p>
            <a:r>
              <a:rPr lang="en-US" dirty="0"/>
              <a:t>Click to add title</a:t>
            </a:r>
          </a:p>
        </p:txBody>
      </p:sp>
      <p:sp>
        <p:nvSpPr>
          <p:cNvPr id="2" name="Content Placehold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6388461" y="737115"/>
            <a:ext cx="4449712" cy="5407091"/>
          </a:xfrm>
        </p:spPr>
        <p:txBody>
          <a:bodyPr lIns="0" tIns="0" rIns="0" bIns="0" anchor="ctr">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0"/>
              </a:spcBef>
              <a:spcAft>
                <a:spcPts val="1200"/>
              </a:spcAft>
              <a:buFont typeface="Arial" panose="020B0604020202020204" pitchFamily="34" charset="0"/>
              <a:buChar char="•"/>
              <a:defRPr sz="2000"/>
            </a:lvl2pPr>
            <a:lvl3pPr marL="1143000" indent="-228600">
              <a:spcBef>
                <a:spcPts val="0"/>
              </a:spcBef>
              <a:spcAft>
                <a:spcPts val="1200"/>
              </a:spcAft>
              <a:buFont typeface="Arial" panose="020B0604020202020204" pitchFamily="34" charset="0"/>
              <a:buChar char="•"/>
              <a:defRPr sz="2000"/>
            </a:lvl3pPr>
            <a:lvl4pPr marL="1600200" indent="-228600">
              <a:spcBef>
                <a:spcPts val="0"/>
              </a:spcBef>
              <a:spcAft>
                <a:spcPts val="1200"/>
              </a:spcAft>
              <a:buFont typeface="Arial" panose="020B0604020202020204" pitchFamily="34" charset="0"/>
              <a:buChar char="•"/>
              <a:defRPr sz="2000"/>
            </a:lvl4pPr>
            <a:lvl5pPr marL="2057400" indent="-228600">
              <a:spcBef>
                <a:spcPts val="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a:extLst>
              <a:ext uri="{FF2B5EF4-FFF2-40B4-BE49-F238E27FC236}">
                <a16:creationId xmlns:a16="http://schemas.microsoft.com/office/drawing/2014/main" id="{45FE61D9-DA99-9DA5-5DD2-C4118066CA63}"/>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E64603E-965E-E3BF-203B-F4D99428203D}"/>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5">
            <a:extLst>
              <a:ext uri="{FF2B5EF4-FFF2-40B4-BE49-F238E27FC236}">
                <a16:creationId xmlns:a16="http://schemas.microsoft.com/office/drawing/2014/main" id="{4E9F5D75-1D8F-F695-81F8-4A6D0C678215}"/>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3277245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B6B956C-A124-5A7C-EBD4-CBB618B9BC1D}"/>
              </a:ext>
            </a:extLst>
          </p:cNvPr>
          <p:cNvSpPr>
            <a:spLocks noGrp="1"/>
          </p:cNvSpPr>
          <p:nvPr>
            <p:ph type="title" hasCustomPrompt="1"/>
          </p:nvPr>
        </p:nvSpPr>
        <p:spPr>
          <a:xfrm>
            <a:off x="1353827" y="1278294"/>
            <a:ext cx="5000318" cy="4904141"/>
          </a:xfrm>
        </p:spPr>
        <p:txBody>
          <a:bodyPr anchor="b">
            <a:norm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2B92702B-E14C-886C-445A-349265F37592}"/>
              </a:ext>
            </a:extLst>
          </p:cNvPr>
          <p:cNvSpPr>
            <a:spLocks noGrp="1"/>
          </p:cNvSpPr>
          <p:nvPr>
            <p:ph type="pic" sz="quarter" idx="13"/>
          </p:nvPr>
        </p:nvSpPr>
        <p:spPr>
          <a:xfrm>
            <a:off x="6642169" y="-1"/>
            <a:ext cx="4635426" cy="6857999"/>
          </a:xfrm>
        </p:spPr>
        <p:txBody>
          <a:bodyPr>
            <a:normAutofit/>
          </a:bodyPr>
          <a:lstStyle>
            <a:lvl1pPr marL="0" indent="0" algn="ctr">
              <a:buNone/>
              <a:defRPr sz="2000"/>
            </a:lvl1pPr>
          </a:lstStyle>
          <a:p>
            <a:r>
              <a:rPr lang="en-US"/>
              <a:t>Click icon to add picture</a:t>
            </a:r>
            <a:endParaRPr lang="en-US" dirty="0"/>
          </a:p>
        </p:txBody>
      </p:sp>
      <p:sp>
        <p:nvSpPr>
          <p:cNvPr id="6" name="Rectangle 5">
            <a:extLst>
              <a:ext uri="{FF2B5EF4-FFF2-40B4-BE49-F238E27FC236}">
                <a16:creationId xmlns:a16="http://schemas.microsoft.com/office/drawing/2014/main" id="{49C76C37-CBD2-36CF-1413-53DD1CB4A545}"/>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10D1AAD-E663-5B8E-CE72-64C1DBF19CE0}"/>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EC250190-89C1-EAA3-6C2A-15A60C6754F5}"/>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9029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Subtitle">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B6B956C-A124-5A7C-EBD4-CBB618B9BC1D}"/>
              </a:ext>
            </a:extLst>
          </p:cNvPr>
          <p:cNvSpPr>
            <a:spLocks noGrp="1"/>
          </p:cNvSpPr>
          <p:nvPr>
            <p:ph type="title" hasCustomPrompt="1"/>
          </p:nvPr>
        </p:nvSpPr>
        <p:spPr>
          <a:xfrm>
            <a:off x="1353827" y="3508311"/>
            <a:ext cx="9923770" cy="1438762"/>
          </a:xfrm>
        </p:spPr>
        <p:txBody>
          <a:bodyPr anchor="b">
            <a:norm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2B92702B-E14C-886C-445A-349265F37592}"/>
              </a:ext>
            </a:extLst>
          </p:cNvPr>
          <p:cNvSpPr>
            <a:spLocks noGrp="1"/>
          </p:cNvSpPr>
          <p:nvPr>
            <p:ph type="pic" sz="quarter" idx="13"/>
          </p:nvPr>
        </p:nvSpPr>
        <p:spPr>
          <a:xfrm>
            <a:off x="915600" y="0"/>
            <a:ext cx="10361995" cy="3429000"/>
          </a:xfrm>
        </p:spPr>
        <p:txBody>
          <a:bodyPr>
            <a:normAutofit/>
          </a:bodyPr>
          <a:lstStyle>
            <a:lvl1pPr marL="0" indent="0" algn="ctr">
              <a:buNone/>
              <a:defRPr sz="2000"/>
            </a:lvl1pPr>
          </a:lstStyle>
          <a:p>
            <a:r>
              <a:rPr lang="en-US"/>
              <a:t>Click icon to add picture</a:t>
            </a:r>
            <a:endParaRPr lang="en-US" dirty="0"/>
          </a:p>
        </p:txBody>
      </p:sp>
      <p:sp>
        <p:nvSpPr>
          <p:cNvPr id="6" name="Rectangle 5">
            <a:extLst>
              <a:ext uri="{FF2B5EF4-FFF2-40B4-BE49-F238E27FC236}">
                <a16:creationId xmlns:a16="http://schemas.microsoft.com/office/drawing/2014/main" id="{49C76C37-CBD2-36CF-1413-53DD1CB4A545}"/>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10D1AAD-E663-5B8E-CE72-64C1DBF19CE0}"/>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EC250190-89C1-EAA3-6C2A-15A60C6754F5}"/>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12">
            <a:extLst>
              <a:ext uri="{FF2B5EF4-FFF2-40B4-BE49-F238E27FC236}">
                <a16:creationId xmlns:a16="http://schemas.microsoft.com/office/drawing/2014/main" id="{D179113D-0374-3934-841E-56AD5AFCF977}"/>
              </a:ext>
            </a:extLst>
          </p:cNvPr>
          <p:cNvSpPr>
            <a:spLocks noGrp="1"/>
          </p:cNvSpPr>
          <p:nvPr>
            <p:ph type="body" sz="quarter" idx="12" hasCustomPrompt="1"/>
          </p:nvPr>
        </p:nvSpPr>
        <p:spPr>
          <a:xfrm>
            <a:off x="1353828" y="5228488"/>
            <a:ext cx="9923770" cy="1368256"/>
          </a:xfrm>
          <a:prstGeom prst="rect">
            <a:avLst/>
          </a:prstGeom>
        </p:spPr>
        <p:txBody>
          <a:bodyPr anchor="t">
            <a:normAutofit/>
          </a:bodyPr>
          <a:lstStyle>
            <a:lvl1pPr marL="0" indent="0" algn="l">
              <a:lnSpc>
                <a:spcPct val="80000"/>
              </a:lnSpc>
              <a:spcBef>
                <a:spcPts val="0"/>
              </a:spcBef>
              <a:buNone/>
              <a:defRPr sz="2000" spc="0" baseline="0">
                <a:solidFill>
                  <a:schemeClr val="tx1"/>
                </a:solidFill>
                <a:latin typeface="+mn-lt"/>
              </a:defRPr>
            </a:lvl1pPr>
          </a:lstStyle>
          <a:p>
            <a:pPr lvl="0"/>
            <a:r>
              <a:rPr lang="en-US" dirty="0"/>
              <a:t>Click to add subtitle</a:t>
            </a:r>
          </a:p>
        </p:txBody>
      </p:sp>
    </p:spTree>
    <p:extLst>
      <p:ext uri="{BB962C8B-B14F-4D97-AF65-F5344CB8AC3E}">
        <p14:creationId xmlns:p14="http://schemas.microsoft.com/office/powerpoint/2010/main" val="3227224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5" y="503852"/>
            <a:ext cx="9150675" cy="1427585"/>
          </a:xfrm>
        </p:spPr>
        <p:txBody>
          <a:bodyPr lIns="0">
            <a:normAutofit/>
          </a:bodyPr>
          <a:lstStyle>
            <a:lvl1pPr>
              <a:defRPr sz="3600"/>
            </a:lvl1pPr>
          </a:lstStyle>
          <a:p>
            <a:r>
              <a:rPr lang="en-US" dirty="0"/>
              <a:t>Click to add title</a:t>
            </a:r>
          </a:p>
        </p:txBody>
      </p:sp>
      <p:sp>
        <p:nvSpPr>
          <p:cNvPr id="2" name="Content Placehold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1450153" y="2108722"/>
            <a:ext cx="8552264" cy="4119463"/>
          </a:xfrm>
        </p:spPr>
        <p:txBody>
          <a:bodyPr lIns="0" tIns="0" rIns="0" bIns="0">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0"/>
              </a:spcBef>
              <a:spcAft>
                <a:spcPts val="1200"/>
              </a:spcAft>
              <a:buFont typeface="Arial" panose="020B0604020202020204" pitchFamily="34" charset="0"/>
              <a:buChar char="•"/>
              <a:defRPr sz="2000"/>
            </a:lvl2pPr>
            <a:lvl3pPr marL="1143000" indent="-228600">
              <a:spcBef>
                <a:spcPts val="0"/>
              </a:spcBef>
              <a:spcAft>
                <a:spcPts val="1200"/>
              </a:spcAft>
              <a:buFont typeface="Arial" panose="020B0604020202020204" pitchFamily="34" charset="0"/>
              <a:buChar char="•"/>
              <a:defRPr sz="2000"/>
            </a:lvl3pPr>
            <a:lvl4pPr marL="1600200" indent="-228600">
              <a:spcBef>
                <a:spcPts val="0"/>
              </a:spcBef>
              <a:spcAft>
                <a:spcPts val="1200"/>
              </a:spcAft>
              <a:buFont typeface="Arial" panose="020B0604020202020204" pitchFamily="34" charset="0"/>
              <a:buChar char="•"/>
              <a:defRPr sz="2000"/>
            </a:lvl4pPr>
            <a:lvl5pPr marL="2057400" indent="-228600">
              <a:spcBef>
                <a:spcPts val="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a:extLst>
              <a:ext uri="{FF2B5EF4-FFF2-40B4-BE49-F238E27FC236}">
                <a16:creationId xmlns:a16="http://schemas.microsoft.com/office/drawing/2014/main" id="{45FE61D9-DA99-9DA5-5DD2-C4118066CA63}"/>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E64603E-965E-E3BF-203B-F4D99428203D}"/>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5">
            <a:extLst>
              <a:ext uri="{FF2B5EF4-FFF2-40B4-BE49-F238E27FC236}">
                <a16:creationId xmlns:a16="http://schemas.microsoft.com/office/drawing/2014/main" id="{5DABAFC1-3E76-DCE6-3A6D-E0020C5BE864}"/>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1373596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6"/>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07175C5-CB2F-2BAC-3704-54DCD1BF043F}"/>
              </a:ext>
            </a:extLst>
          </p:cNvPr>
          <p:cNvSpPr>
            <a:spLocks noGrp="1"/>
          </p:cNvSpPr>
          <p:nvPr>
            <p:ph type="title" hasCustomPrompt="1"/>
          </p:nvPr>
        </p:nvSpPr>
        <p:spPr>
          <a:xfrm>
            <a:off x="1038031" y="1068169"/>
            <a:ext cx="10115939" cy="2681549"/>
          </a:xfrm>
        </p:spPr>
        <p:txBody>
          <a:bodyPr anchor="b"/>
          <a:lstStyle>
            <a:lvl1pPr algn="ctr">
              <a:defRPr>
                <a:solidFill>
                  <a:schemeClr val="bg1"/>
                </a:solidFill>
              </a:defRPr>
            </a:lvl1pPr>
          </a:lstStyle>
          <a:p>
            <a:r>
              <a:rPr lang="en-US" dirty="0"/>
              <a:t>Click to add title</a:t>
            </a:r>
          </a:p>
        </p:txBody>
      </p:sp>
      <p:sp>
        <p:nvSpPr>
          <p:cNvPr id="5" name="Rectangle 4">
            <a:extLst>
              <a:ext uri="{FF2B5EF4-FFF2-40B4-BE49-F238E27FC236}">
                <a16:creationId xmlns:a16="http://schemas.microsoft.com/office/drawing/2014/main" id="{3901905E-33E7-852F-94E3-8E100B3D1E4A}"/>
              </a:ext>
              <a:ext uri="{C183D7F6-B498-43B3-948B-1728B52AA6E4}">
                <adec:decorative xmlns:adec="http://schemas.microsoft.com/office/drawing/2017/decorative" val="1"/>
              </a:ext>
            </a:extLst>
          </p:cNvPr>
          <p:cNvSpPr/>
          <p:nvPr userDrawn="1"/>
        </p:nvSpPr>
        <p:spPr>
          <a:xfrm>
            <a:off x="914400" y="914400"/>
            <a:ext cx="10363200" cy="502920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B7799F7-CBB1-9649-7D06-F7EEFD4F0183}"/>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B1AFC5CA-DB29-4B8C-C004-72E4EC761C3B}"/>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12">
            <a:extLst>
              <a:ext uri="{FF2B5EF4-FFF2-40B4-BE49-F238E27FC236}">
                <a16:creationId xmlns:a16="http://schemas.microsoft.com/office/drawing/2014/main" id="{E3CB2D2A-7172-87CE-D493-DAF52D62EBFC}"/>
              </a:ext>
            </a:extLst>
          </p:cNvPr>
          <p:cNvSpPr>
            <a:spLocks noGrp="1"/>
          </p:cNvSpPr>
          <p:nvPr>
            <p:ph type="body" sz="quarter" idx="12" hasCustomPrompt="1"/>
          </p:nvPr>
        </p:nvSpPr>
        <p:spPr>
          <a:xfrm>
            <a:off x="1038031" y="4027047"/>
            <a:ext cx="10115939" cy="1762783"/>
          </a:xfrm>
          <a:prstGeom prst="rect">
            <a:avLst/>
          </a:prstGeom>
        </p:spPr>
        <p:txBody>
          <a:bodyPr anchor="t">
            <a:normAutofit/>
          </a:bodyPr>
          <a:lstStyle>
            <a:lvl1pPr marL="0" indent="0" algn="ctr">
              <a:lnSpc>
                <a:spcPct val="80000"/>
              </a:lnSpc>
              <a:spcBef>
                <a:spcPts val="0"/>
              </a:spcBef>
              <a:buNone/>
              <a:defRPr sz="2000" spc="0" baseline="0">
                <a:solidFill>
                  <a:schemeClr val="bg1"/>
                </a:solidFill>
                <a:latin typeface="+mn-lt"/>
              </a:defRPr>
            </a:lvl1pPr>
          </a:lstStyle>
          <a:p>
            <a:pPr lvl="0"/>
            <a:r>
              <a:rPr lang="en-US" dirty="0"/>
              <a:t>Click to add subtitle</a:t>
            </a:r>
          </a:p>
        </p:txBody>
      </p:sp>
    </p:spTree>
    <p:extLst>
      <p:ext uri="{BB962C8B-B14F-4D97-AF65-F5344CB8AC3E}">
        <p14:creationId xmlns:p14="http://schemas.microsoft.com/office/powerpoint/2010/main" val="2069536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2 Content ">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2" name="Content Placehold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1468814" y="2057401"/>
            <a:ext cx="4627186" cy="4119463"/>
          </a:xfrm>
        </p:spPr>
        <p:txBody>
          <a:bodyPr lIns="0">
            <a:normAutofit/>
          </a:bodyPr>
          <a:lstStyle>
            <a:lvl1pPr marL="0" indent="0">
              <a:lnSpc>
                <a:spcPct val="100000"/>
              </a:lnSpc>
              <a:spcBef>
                <a:spcPts val="1000"/>
              </a:spcBef>
              <a:spcAft>
                <a:spcPts val="1200"/>
              </a:spcAft>
              <a:buNone/>
              <a:defRPr sz="2000"/>
            </a:lvl1pPr>
            <a:lvl2pPr marL="228600" indent="-228600">
              <a:lnSpc>
                <a:spcPct val="100000"/>
              </a:lnSpc>
              <a:spcBef>
                <a:spcPts val="0"/>
              </a:spcBef>
              <a:spcAft>
                <a:spcPts val="1200"/>
              </a:spcAft>
              <a:buFont typeface="Arial" panose="020B0604020202020204" pitchFamily="34" charset="0"/>
              <a:buChar char="•"/>
              <a:defRPr sz="2000"/>
            </a:lvl2pPr>
            <a:lvl3pPr marL="685800" indent="-228600">
              <a:spcBef>
                <a:spcPts val="1000"/>
              </a:spcBef>
              <a:spcAft>
                <a:spcPts val="1200"/>
              </a:spcAft>
              <a:buFont typeface="Arial" panose="020B0604020202020204" pitchFamily="34" charset="0"/>
              <a:buChar char="•"/>
              <a:defRPr sz="2000"/>
            </a:lvl3pPr>
            <a:lvl4pPr marL="1143000" indent="-228600">
              <a:spcBef>
                <a:spcPts val="1000"/>
              </a:spcBef>
              <a:spcAft>
                <a:spcPts val="1200"/>
              </a:spcAft>
              <a:buFont typeface="Arial" panose="020B0604020202020204" pitchFamily="34" charset="0"/>
              <a:buChar char="•"/>
              <a:defRPr sz="2000"/>
            </a:lvl4pPr>
            <a:lvl5pPr marL="1600200" indent="-2286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6668185" y="2057401"/>
            <a:ext cx="4609399" cy="4119463"/>
          </a:xfrm>
        </p:spPr>
        <p:txBody>
          <a:bodyPr lIns="0">
            <a:normAutofit/>
          </a:bodyPr>
          <a:lstStyle>
            <a:lvl1pPr marL="0" indent="0">
              <a:lnSpc>
                <a:spcPct val="100000"/>
              </a:lnSpc>
              <a:spcBef>
                <a:spcPts val="1000"/>
              </a:spcBef>
              <a:spcAft>
                <a:spcPts val="1200"/>
              </a:spcAft>
              <a:buNone/>
              <a:defRPr sz="2000"/>
            </a:lvl1pPr>
            <a:lvl2pPr marL="228600" indent="-228600">
              <a:lnSpc>
                <a:spcPct val="100000"/>
              </a:lnSpc>
              <a:spcBef>
                <a:spcPts val="1000"/>
              </a:spcBef>
              <a:spcAft>
                <a:spcPts val="1200"/>
              </a:spcAft>
              <a:buFont typeface="Arial" panose="020B0604020202020204" pitchFamily="34" charset="0"/>
              <a:buChar char="•"/>
              <a:defRPr sz="2000"/>
            </a:lvl2pPr>
            <a:lvl3pPr marL="685800" indent="-228600">
              <a:spcBef>
                <a:spcPts val="1000"/>
              </a:spcBef>
              <a:spcAft>
                <a:spcPts val="1200"/>
              </a:spcAft>
              <a:buFont typeface="Arial" panose="020B0604020202020204" pitchFamily="34" charset="0"/>
              <a:buChar char="•"/>
              <a:defRPr sz="2000"/>
            </a:lvl3pPr>
            <a:lvl4pPr marL="1143000" indent="-228600">
              <a:spcBef>
                <a:spcPts val="1000"/>
              </a:spcBef>
              <a:spcAft>
                <a:spcPts val="1200"/>
              </a:spcAft>
              <a:buFont typeface="Arial" panose="020B0604020202020204" pitchFamily="34" charset="0"/>
              <a:buChar char="•"/>
              <a:defRPr sz="2000"/>
            </a:lvl4pPr>
            <a:lvl5pPr marL="1600200" indent="-2286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5">
            <a:extLst>
              <a:ext uri="{FF2B5EF4-FFF2-40B4-BE49-F238E27FC236}">
                <a16:creationId xmlns:a16="http://schemas.microsoft.com/office/drawing/2014/main" id="{1D40DF0B-6602-19D4-3110-4659C28780D5}"/>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561720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2 Content 3">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4" name="Content Placeholder 7">
            <a:extLst>
              <a:ext uri="{FF2B5EF4-FFF2-40B4-BE49-F238E27FC236}">
                <a16:creationId xmlns:a16="http://schemas.microsoft.com/office/drawing/2014/main" id="{C355854D-70C0-E6E1-2A0C-284D00A21AEC}"/>
              </a:ext>
            </a:extLst>
          </p:cNvPr>
          <p:cNvSpPr>
            <a:spLocks noGrp="1"/>
          </p:cNvSpPr>
          <p:nvPr>
            <p:ph sz="quarter" idx="12" hasCustomPrompt="1"/>
          </p:nvPr>
        </p:nvSpPr>
        <p:spPr>
          <a:xfrm>
            <a:off x="1468815" y="2057401"/>
            <a:ext cx="3068678" cy="4119463"/>
          </a:xfrm>
        </p:spPr>
        <p:txBody>
          <a:bodyPr lIns="0">
            <a:normAutofit/>
          </a:bodyPr>
          <a:lstStyle>
            <a:lvl1pPr marL="320040" indent="-320040">
              <a:lnSpc>
                <a:spcPct val="100000"/>
              </a:lnSpc>
              <a:spcBef>
                <a:spcPts val="0"/>
              </a:spcBef>
              <a:spcAft>
                <a:spcPts val="1200"/>
              </a:spcAft>
              <a:buFont typeface="+mj-lt"/>
              <a:buAutoNum type="arabicPeriod"/>
              <a:defRPr sz="2000"/>
            </a:lvl1pPr>
            <a:lvl2pPr marL="457200" indent="-320040">
              <a:lnSpc>
                <a:spcPct val="100000"/>
              </a:lnSpc>
              <a:spcBef>
                <a:spcPts val="1000"/>
              </a:spcBef>
              <a:spcAft>
                <a:spcPts val="1200"/>
              </a:spcAft>
              <a:buFont typeface="+mj-lt"/>
              <a:buAutoNum type="alphaLcPeriod"/>
              <a:defRPr sz="2000"/>
            </a:lvl2pPr>
            <a:lvl3pPr marL="914400" indent="-320040">
              <a:spcBef>
                <a:spcPts val="1000"/>
              </a:spcBef>
              <a:spcAft>
                <a:spcPts val="1200"/>
              </a:spcAft>
              <a:buFont typeface="+mj-lt"/>
              <a:buAutoNum type="arabicParenR"/>
              <a:defRPr sz="2000"/>
            </a:lvl3pPr>
            <a:lvl4pPr marL="1371600" indent="-320040">
              <a:spcBef>
                <a:spcPts val="1000"/>
              </a:spcBef>
              <a:spcAft>
                <a:spcPts val="1200"/>
              </a:spcAft>
              <a:buFont typeface="+mj-lt"/>
              <a:buAutoNum type="alphaLcParenR"/>
              <a:defRPr sz="2000"/>
            </a:lvl4pPr>
            <a:lvl5pPr marL="1828800" indent="-320040">
              <a:spcBef>
                <a:spcPts val="1000"/>
              </a:spcBef>
              <a:spcAft>
                <a:spcPts val="1200"/>
              </a:spcAft>
              <a:buFont typeface="+mj-lt"/>
              <a:buAutoNum type="romanLcPeriod"/>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5191727" y="2057401"/>
            <a:ext cx="6085857" cy="4119463"/>
          </a:xfrm>
        </p:spPr>
        <p:txBody>
          <a:bodyPr lIns="0">
            <a:normAutofit/>
          </a:bodyPr>
          <a:lstStyle>
            <a:lvl1pPr marL="0" indent="0">
              <a:lnSpc>
                <a:spcPct val="100000"/>
              </a:lnSpc>
              <a:spcBef>
                <a:spcPts val="1000"/>
              </a:spcBef>
              <a:spcAft>
                <a:spcPts val="1200"/>
              </a:spcAft>
              <a:buNone/>
              <a:defRPr sz="2000"/>
            </a:lvl1pPr>
            <a:lvl2pPr marL="228600" indent="-228600">
              <a:lnSpc>
                <a:spcPct val="100000"/>
              </a:lnSpc>
              <a:spcBef>
                <a:spcPts val="1000"/>
              </a:spcBef>
              <a:spcAft>
                <a:spcPts val="1200"/>
              </a:spcAft>
              <a:buFont typeface="Arial" panose="020B0604020202020204" pitchFamily="34" charset="0"/>
              <a:buChar char="•"/>
              <a:defRPr sz="2000"/>
            </a:lvl2pPr>
            <a:lvl3pPr marL="685800" indent="-228600">
              <a:spcBef>
                <a:spcPts val="1000"/>
              </a:spcBef>
              <a:spcAft>
                <a:spcPts val="1200"/>
              </a:spcAft>
              <a:buFont typeface="Arial" panose="020B0604020202020204" pitchFamily="34" charset="0"/>
              <a:buChar char="•"/>
              <a:defRPr sz="2000"/>
            </a:lvl3pPr>
            <a:lvl4pPr marL="1143000" indent="-228600">
              <a:spcBef>
                <a:spcPts val="1000"/>
              </a:spcBef>
              <a:spcAft>
                <a:spcPts val="1200"/>
              </a:spcAft>
              <a:buFont typeface="Arial" panose="020B0604020202020204" pitchFamily="34" charset="0"/>
              <a:buChar char="•"/>
              <a:defRPr sz="2000"/>
            </a:lvl4pPr>
            <a:lvl5pPr marL="1600200" indent="-2286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5">
            <a:extLst>
              <a:ext uri="{FF2B5EF4-FFF2-40B4-BE49-F238E27FC236}">
                <a16:creationId xmlns:a16="http://schemas.microsoft.com/office/drawing/2014/main" id="{D7B331F9-6D4A-5020-969F-E961AF374E19}"/>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514237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Picture and Content">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8" name="Picture Placeholder 7">
            <a:extLst>
              <a:ext uri="{FF2B5EF4-FFF2-40B4-BE49-F238E27FC236}">
                <a16:creationId xmlns:a16="http://schemas.microsoft.com/office/drawing/2014/main" id="{357912CB-B8F8-1E65-094F-AD3220E6C79C}"/>
              </a:ext>
            </a:extLst>
          </p:cNvPr>
          <p:cNvSpPr>
            <a:spLocks noGrp="1"/>
          </p:cNvSpPr>
          <p:nvPr>
            <p:ph type="pic" sz="quarter" idx="12"/>
          </p:nvPr>
        </p:nvSpPr>
        <p:spPr>
          <a:xfrm>
            <a:off x="1503363" y="2061969"/>
            <a:ext cx="4592637" cy="4805362"/>
          </a:xfrm>
        </p:spPr>
        <p:txBody>
          <a:bodyPr>
            <a:normAutofit/>
          </a:bodyPr>
          <a:lstStyle>
            <a:lvl1pPr marL="0" indent="0" algn="ctr">
              <a:buNone/>
              <a:defRPr sz="2000"/>
            </a:lvl1pPr>
          </a:lstStyle>
          <a:p>
            <a:r>
              <a:rPr lang="en-US"/>
              <a:t>Click icon to add picture</a:t>
            </a:r>
            <a:endParaRPr lang="en-US" dirty="0"/>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6787262" y="2052736"/>
            <a:ext cx="4490320" cy="4800598"/>
          </a:xfrm>
        </p:spPr>
        <p:txBody>
          <a:bodyPr lIns="0">
            <a:normAutofit/>
          </a:bodyPr>
          <a:lstStyle>
            <a:lvl1pPr marL="0" indent="0">
              <a:lnSpc>
                <a:spcPct val="100000"/>
              </a:lnSpc>
              <a:spcBef>
                <a:spcPts val="1000"/>
              </a:spcBef>
              <a:spcAft>
                <a:spcPts val="1200"/>
              </a:spcAft>
              <a:buNone/>
              <a:defRPr sz="2000"/>
            </a:lvl1pPr>
            <a:lvl2pPr marL="800100" indent="-342900">
              <a:lnSpc>
                <a:spcPct val="100000"/>
              </a:lnSpc>
              <a:spcBef>
                <a:spcPts val="1000"/>
              </a:spcBef>
              <a:spcAft>
                <a:spcPts val="1200"/>
              </a:spcAft>
              <a:buFont typeface="Arial" panose="020B0604020202020204" pitchFamily="34" charset="0"/>
              <a:buChar char="•"/>
              <a:defRPr sz="2000"/>
            </a:lvl2pPr>
            <a:lvl3pPr marL="1257300" indent="-342900">
              <a:spcBef>
                <a:spcPts val="1000"/>
              </a:spcBef>
              <a:spcAft>
                <a:spcPts val="1200"/>
              </a:spcAft>
              <a:buFont typeface="Arial" panose="020B0604020202020204" pitchFamily="34" charset="0"/>
              <a:buChar char="•"/>
              <a:defRPr sz="2000"/>
            </a:lvl3pPr>
            <a:lvl4pPr marL="1714500" indent="-342900">
              <a:spcBef>
                <a:spcPts val="1000"/>
              </a:spcBef>
              <a:spcAft>
                <a:spcPts val="1200"/>
              </a:spcAft>
              <a:buFont typeface="Arial" panose="020B0604020202020204" pitchFamily="34" charset="0"/>
              <a:buChar char="•"/>
              <a:defRPr sz="2000"/>
            </a:lvl4pPr>
            <a:lvl5pPr marL="2171700" indent="-3429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8809D86D-3DDE-CA24-4CAA-DF6944B9BCBB}"/>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6107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2F216-62F1-7E0B-63FD-51C27CDAA1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61F31D-B959-2AD8-9208-FF08B574DB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32C8C7-5C6C-400B-AEC0-4D8178161B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b="0" cap="all" spc="150" baseline="0">
                <a:solidFill>
                  <a:schemeClr val="bg2">
                    <a:lumMod val="50000"/>
                  </a:schemeClr>
                </a:solidFill>
                <a:latin typeface="Univers Light" panose="020B0403020202020204" pitchFamily="34" charset="0"/>
              </a:defRPr>
            </a:lvl1pPr>
          </a:lstStyle>
          <a:p>
            <a:endParaRPr lang="en-US" dirty="0"/>
          </a:p>
        </p:txBody>
      </p:sp>
      <p:sp>
        <p:nvSpPr>
          <p:cNvPr id="5" name="Footer Placeholder 4">
            <a:extLst>
              <a:ext uri="{FF2B5EF4-FFF2-40B4-BE49-F238E27FC236}">
                <a16:creationId xmlns:a16="http://schemas.microsoft.com/office/drawing/2014/main" id="{4B7105D6-7B52-4B7D-9473-BCD571A93A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b="0" cap="all" spc="150" baseline="0">
                <a:solidFill>
                  <a:schemeClr val="bg2">
                    <a:lumMod val="50000"/>
                  </a:schemeClr>
                </a:solidFill>
                <a:latin typeface="Univers Light" panose="020B0403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B13EAA0A-7090-4FA3-AD1C-CD4570404021}"/>
              </a:ext>
            </a:extLst>
          </p:cNvPr>
          <p:cNvSpPr>
            <a:spLocks noGrp="1"/>
          </p:cNvSpPr>
          <p:nvPr>
            <p:ph type="sldNum" sz="quarter" idx="4"/>
          </p:nvPr>
        </p:nvSpPr>
        <p:spPr>
          <a:xfrm>
            <a:off x="412136" y="5943601"/>
            <a:ext cx="968983" cy="651912"/>
          </a:xfrm>
          <a:prstGeom prst="rect">
            <a:avLst/>
          </a:prstGeom>
        </p:spPr>
        <p:txBody>
          <a:bodyPr vert="horz" lIns="91440" tIns="45720" rIns="91440" bIns="45720" rtlCol="0" anchor="ctr"/>
          <a:lstStyle>
            <a:lvl1pPr algn="ctr">
              <a:defRPr sz="1200" b="1" spc="150" baseline="0">
                <a:solidFill>
                  <a:schemeClr val="tx1"/>
                </a:solidFill>
                <a:latin typeface="+mn-lt"/>
              </a:defRPr>
            </a:lvl1p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737433849"/>
      </p:ext>
    </p:extLst>
  </p:cSld>
  <p:clrMap bg1="lt1" tx1="dk1" bg2="lt2" tx2="dk2" accent1="accent1" accent2="accent2" accent3="accent3" accent4="accent4" accent5="accent5" accent6="accent6" hlink="hlink" folHlink="folHlink"/>
  <p:sldLayoutIdLst>
    <p:sldLayoutId id="2147483694" r:id="rId1"/>
    <p:sldLayoutId id="2147483693" r:id="rId2"/>
    <p:sldLayoutId id="2147483692" r:id="rId3"/>
    <p:sldLayoutId id="2147483691" r:id="rId4"/>
    <p:sldLayoutId id="2147483690" r:id="rId5"/>
    <p:sldLayoutId id="2147483689" r:id="rId6"/>
    <p:sldLayoutId id="2147483688" r:id="rId7"/>
    <p:sldLayoutId id="2147483687" r:id="rId8"/>
    <p:sldLayoutId id="2147483686" r:id="rId9"/>
    <p:sldLayoutId id="2147483685" r:id="rId10"/>
    <p:sldLayoutId id="2147483684" r:id="rId11"/>
    <p:sldLayoutId id="2147483682" r:id="rId12"/>
    <p:sldLayoutId id="214748368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emf"/><Relationship Id="rId2" Type="http://schemas.openxmlformats.org/officeDocument/2006/relationships/image" Target="../media/image24.emf"/><Relationship Id="rId1" Type="http://schemas.openxmlformats.org/officeDocument/2006/relationships/slideLayout" Target="../slideLayouts/slideLayout5.xml"/><Relationship Id="rId6" Type="http://schemas.openxmlformats.org/officeDocument/2006/relationships/image" Target="../media/image32.emf"/><Relationship Id="rId5" Type="http://schemas.openxmlformats.org/officeDocument/2006/relationships/image" Target="../media/image31.emf"/><Relationship Id="rId4" Type="http://schemas.openxmlformats.org/officeDocument/2006/relationships/image" Target="../media/image3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image" Target="../media/image8.png"/><Relationship Id="rId7" Type="http://schemas.openxmlformats.org/officeDocument/2006/relationships/image" Target="../media/image12.emf"/><Relationship Id="rId2" Type="http://schemas.openxmlformats.org/officeDocument/2006/relationships/image" Target="../media/image7.png"/><Relationship Id="rId1" Type="http://schemas.openxmlformats.org/officeDocument/2006/relationships/slideLayout" Target="../slideLayouts/slideLayout5.xml"/><Relationship Id="rId6" Type="http://schemas.openxmlformats.org/officeDocument/2006/relationships/image" Target="../media/image11.emf"/><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emf"/></Relationships>
</file>

<file path=ppt/slides/_rels/slide7.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16.png"/><Relationship Id="rId7" Type="http://schemas.openxmlformats.org/officeDocument/2006/relationships/image" Target="../media/image20.emf"/><Relationship Id="rId2" Type="http://schemas.openxmlformats.org/officeDocument/2006/relationships/image" Target="../media/image15.png"/><Relationship Id="rId1" Type="http://schemas.openxmlformats.org/officeDocument/2006/relationships/slideLayout" Target="../slideLayouts/slideLayout5.xml"/><Relationship Id="rId6" Type="http://schemas.openxmlformats.org/officeDocument/2006/relationships/image" Target="../media/image19.emf"/><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emf"/></Relationships>
</file>

<file path=ppt/slides/_rels/slide8.xml.rels><?xml version="1.0" encoding="UTF-8" standalone="yes"?>
<Relationships xmlns="http://schemas.openxmlformats.org/package/2006/relationships"><Relationship Id="rId3" Type="http://schemas.openxmlformats.org/officeDocument/2006/relationships/image" Target="../media/image24.emf"/><Relationship Id="rId7" Type="http://schemas.openxmlformats.org/officeDocument/2006/relationships/image" Target="../media/image28.emf"/><Relationship Id="rId2" Type="http://schemas.openxmlformats.org/officeDocument/2006/relationships/image" Target="../media/image23.png"/><Relationship Id="rId1" Type="http://schemas.openxmlformats.org/officeDocument/2006/relationships/slideLayout" Target="../slideLayouts/slideLayout5.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9.xml.rels><?xml version="1.0" encoding="UTF-8" standalone="yes"?>
<Relationships xmlns="http://schemas.openxmlformats.org/package/2006/relationships"><Relationship Id="rId3" Type="http://schemas.openxmlformats.org/officeDocument/2006/relationships/image" Target="../media/image24.emf"/><Relationship Id="rId7" Type="http://schemas.openxmlformats.org/officeDocument/2006/relationships/image" Target="../media/image28.emf"/><Relationship Id="rId2" Type="http://schemas.openxmlformats.org/officeDocument/2006/relationships/image" Target="../media/image23.png"/><Relationship Id="rId1" Type="http://schemas.openxmlformats.org/officeDocument/2006/relationships/slideLayout" Target="../slideLayouts/slideLayout5.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54C9E-20FB-B999-9303-C71D1334BAD7}"/>
              </a:ext>
            </a:extLst>
          </p:cNvPr>
          <p:cNvSpPr>
            <a:spLocks noGrp="1"/>
          </p:cNvSpPr>
          <p:nvPr>
            <p:ph type="title"/>
          </p:nvPr>
        </p:nvSpPr>
        <p:spPr>
          <a:xfrm>
            <a:off x="1026054" y="799368"/>
            <a:ext cx="5768984" cy="5819146"/>
          </a:xfrm>
        </p:spPr>
        <p:txBody>
          <a:bodyPr>
            <a:noAutofit/>
          </a:bodyPr>
          <a:lstStyle/>
          <a:p>
            <a:r>
              <a:rPr lang="en-US" sz="6600" dirty="0">
                <a:solidFill>
                  <a:srgbClr val="92D050"/>
                </a:solidFill>
              </a:rPr>
              <a:t>Swings and Strikes: </a:t>
            </a:r>
            <a:r>
              <a:rPr lang="en-US" sz="6600" dirty="0"/>
              <a:t>Analyzing Hitting and Pitching Performance in Baseball</a:t>
            </a:r>
          </a:p>
        </p:txBody>
      </p:sp>
      <p:pic>
        <p:nvPicPr>
          <p:cNvPr id="3" name="Picture 2">
            <a:extLst>
              <a:ext uri="{FF2B5EF4-FFF2-40B4-BE49-F238E27FC236}">
                <a16:creationId xmlns:a16="http://schemas.microsoft.com/office/drawing/2014/main" id="{7CFF0354-9A6F-DC92-5339-DF62D92E0B17}"/>
              </a:ext>
            </a:extLst>
          </p:cNvPr>
          <p:cNvPicPr>
            <a:picLocks noChangeAspect="1"/>
          </p:cNvPicPr>
          <p:nvPr/>
        </p:nvPicPr>
        <p:blipFill>
          <a:blip r:embed="rId2"/>
          <a:stretch>
            <a:fillRect/>
          </a:stretch>
        </p:blipFill>
        <p:spPr>
          <a:xfrm rot="6088707">
            <a:off x="7287917" y="2640445"/>
            <a:ext cx="3707846" cy="3035799"/>
          </a:xfrm>
          <a:prstGeom prst="rect">
            <a:avLst/>
          </a:prstGeom>
        </p:spPr>
      </p:pic>
      <p:pic>
        <p:nvPicPr>
          <p:cNvPr id="4" name="Picture 3">
            <a:extLst>
              <a:ext uri="{FF2B5EF4-FFF2-40B4-BE49-F238E27FC236}">
                <a16:creationId xmlns:a16="http://schemas.microsoft.com/office/drawing/2014/main" id="{5BBF2C65-E11F-BB34-2096-A480D5D0A99B}"/>
              </a:ext>
            </a:extLst>
          </p:cNvPr>
          <p:cNvPicPr>
            <a:picLocks noChangeAspect="1"/>
          </p:cNvPicPr>
          <p:nvPr/>
        </p:nvPicPr>
        <p:blipFill>
          <a:blip r:embed="rId3"/>
          <a:stretch>
            <a:fillRect/>
          </a:stretch>
        </p:blipFill>
        <p:spPr>
          <a:xfrm>
            <a:off x="8092147" y="2276346"/>
            <a:ext cx="1147664" cy="1152654"/>
          </a:xfrm>
          <a:prstGeom prst="rect">
            <a:avLst/>
          </a:prstGeom>
        </p:spPr>
      </p:pic>
    </p:spTree>
    <p:extLst>
      <p:ext uri="{BB962C8B-B14F-4D97-AF65-F5344CB8AC3E}">
        <p14:creationId xmlns:p14="http://schemas.microsoft.com/office/powerpoint/2010/main" val="33788224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0C092-050A-3440-9538-45A9FF1633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D444A2-41A5-231A-BE86-EAD4728D0492}"/>
              </a:ext>
            </a:extLst>
          </p:cNvPr>
          <p:cNvSpPr>
            <a:spLocks noGrp="1"/>
          </p:cNvSpPr>
          <p:nvPr>
            <p:ph type="title"/>
          </p:nvPr>
        </p:nvSpPr>
        <p:spPr>
          <a:xfrm>
            <a:off x="1096077" y="-138406"/>
            <a:ext cx="9150675" cy="1427585"/>
          </a:xfrm>
        </p:spPr>
        <p:txBody>
          <a:bodyPr/>
          <a:lstStyle/>
          <a:p>
            <a:r>
              <a:rPr lang="en-US" dirty="0"/>
              <a:t>Most Crucial Pitching Statistic</a:t>
            </a:r>
          </a:p>
        </p:txBody>
      </p:sp>
      <p:sp>
        <p:nvSpPr>
          <p:cNvPr id="4" name="Slide Number Placeholder 3">
            <a:extLst>
              <a:ext uri="{FF2B5EF4-FFF2-40B4-BE49-F238E27FC236}">
                <a16:creationId xmlns:a16="http://schemas.microsoft.com/office/drawing/2014/main" id="{E3AF545A-AA41-2CC3-B767-53B9E9DC013A}"/>
              </a:ext>
            </a:extLst>
          </p:cNvPr>
          <p:cNvSpPr>
            <a:spLocks noGrp="1"/>
          </p:cNvSpPr>
          <p:nvPr>
            <p:ph type="sldNum" sz="quarter" idx="15"/>
          </p:nvPr>
        </p:nvSpPr>
        <p:spPr/>
        <p:txBody>
          <a:bodyPr/>
          <a:lstStyle/>
          <a:p>
            <a:fld id="{18D65601-5AE2-46FC-B138-694DDD2B510D}" type="slidenum">
              <a:rPr lang="en-US" smtClean="0"/>
              <a:pPr/>
              <a:t>10</a:t>
            </a:fld>
            <a:endParaRPr lang="en-US" dirty="0"/>
          </a:p>
        </p:txBody>
      </p:sp>
      <p:sp>
        <p:nvSpPr>
          <p:cNvPr id="11" name="TextBox 10">
            <a:extLst>
              <a:ext uri="{FF2B5EF4-FFF2-40B4-BE49-F238E27FC236}">
                <a16:creationId xmlns:a16="http://schemas.microsoft.com/office/drawing/2014/main" id="{89AF6F84-51D2-5AA9-59EC-19379A7BDB8E}"/>
              </a:ext>
            </a:extLst>
          </p:cNvPr>
          <p:cNvSpPr txBox="1"/>
          <p:nvPr/>
        </p:nvSpPr>
        <p:spPr>
          <a:xfrm>
            <a:off x="1096077" y="3949574"/>
            <a:ext cx="10789488" cy="2308324"/>
          </a:xfrm>
          <a:prstGeom prst="rect">
            <a:avLst/>
          </a:prstGeom>
          <a:noFill/>
        </p:spPr>
        <p:txBody>
          <a:bodyPr wrap="square" rtlCol="0">
            <a:spAutoFit/>
          </a:bodyPr>
          <a:lstStyle/>
          <a:p>
            <a:r>
              <a:rPr lang="en-US" dirty="0">
                <a:latin typeface="+mj-lt"/>
              </a:rPr>
              <a:t>WHIP is very clearly the most significant pitching statistic. It makes sense seeing as giving up walks and hits would likely cause more losses. We were more curious about the layers behind this statistic, which is why we looked comparatively at BAA, SO9, and BB9 to see which contributed most to the importance of WHIP. That being said, we found that the statistic with the highest level of significance between the three was BAA by a fair margin</a:t>
            </a:r>
          </a:p>
          <a:p>
            <a:endParaRPr lang="en-US" dirty="0">
              <a:latin typeface="+mj-lt"/>
            </a:endParaRPr>
          </a:p>
          <a:p>
            <a:r>
              <a:rPr lang="en-US" dirty="0">
                <a:latin typeface="+mj-lt"/>
              </a:rPr>
              <a:t>So often there is a misconception that giving up walks is worse than giving up hits, however this data seems to disprove that theory from a statistical standpoint</a:t>
            </a:r>
          </a:p>
        </p:txBody>
      </p:sp>
      <p:pic>
        <p:nvPicPr>
          <p:cNvPr id="17" name="Picture 16">
            <a:extLst>
              <a:ext uri="{FF2B5EF4-FFF2-40B4-BE49-F238E27FC236}">
                <a16:creationId xmlns:a16="http://schemas.microsoft.com/office/drawing/2014/main" id="{3075DBC0-7623-E4F9-E03A-2AC5C3AC78B6}"/>
              </a:ext>
            </a:extLst>
          </p:cNvPr>
          <p:cNvPicPr>
            <a:picLocks noChangeAspect="1"/>
          </p:cNvPicPr>
          <p:nvPr/>
        </p:nvPicPr>
        <p:blipFill>
          <a:blip r:embed="rId2"/>
          <a:stretch>
            <a:fillRect/>
          </a:stretch>
        </p:blipFill>
        <p:spPr>
          <a:xfrm>
            <a:off x="5814441" y="1279481"/>
            <a:ext cx="5272229" cy="291036"/>
          </a:xfrm>
          <a:prstGeom prst="rect">
            <a:avLst/>
          </a:prstGeom>
        </p:spPr>
      </p:pic>
      <p:pic>
        <p:nvPicPr>
          <p:cNvPr id="3" name="Picture 2">
            <a:extLst>
              <a:ext uri="{FF2B5EF4-FFF2-40B4-BE49-F238E27FC236}">
                <a16:creationId xmlns:a16="http://schemas.microsoft.com/office/drawing/2014/main" id="{BC30C665-25C8-0A16-BD22-8BE691856FB8}"/>
              </a:ext>
            </a:extLst>
          </p:cNvPr>
          <p:cNvPicPr>
            <a:picLocks noChangeAspect="1"/>
          </p:cNvPicPr>
          <p:nvPr/>
        </p:nvPicPr>
        <p:blipFill>
          <a:blip r:embed="rId3"/>
          <a:stretch>
            <a:fillRect/>
          </a:stretch>
        </p:blipFill>
        <p:spPr>
          <a:xfrm>
            <a:off x="1086825" y="1053183"/>
            <a:ext cx="4584589" cy="2755631"/>
          </a:xfrm>
          <a:prstGeom prst="rect">
            <a:avLst/>
          </a:prstGeom>
        </p:spPr>
      </p:pic>
      <p:pic>
        <p:nvPicPr>
          <p:cNvPr id="6" name="Picture 5">
            <a:extLst>
              <a:ext uri="{FF2B5EF4-FFF2-40B4-BE49-F238E27FC236}">
                <a16:creationId xmlns:a16="http://schemas.microsoft.com/office/drawing/2014/main" id="{790C5E7C-8877-39A5-AC4B-1C6BA88B4A6D}"/>
              </a:ext>
            </a:extLst>
          </p:cNvPr>
          <p:cNvPicPr>
            <a:picLocks noChangeAspect="1"/>
          </p:cNvPicPr>
          <p:nvPr/>
        </p:nvPicPr>
        <p:blipFill>
          <a:blip r:embed="rId4"/>
          <a:stretch>
            <a:fillRect/>
          </a:stretch>
        </p:blipFill>
        <p:spPr>
          <a:xfrm>
            <a:off x="5814441" y="1570516"/>
            <a:ext cx="5272228" cy="306129"/>
          </a:xfrm>
          <a:prstGeom prst="rect">
            <a:avLst/>
          </a:prstGeom>
        </p:spPr>
      </p:pic>
      <p:pic>
        <p:nvPicPr>
          <p:cNvPr id="8" name="Picture 7">
            <a:extLst>
              <a:ext uri="{FF2B5EF4-FFF2-40B4-BE49-F238E27FC236}">
                <a16:creationId xmlns:a16="http://schemas.microsoft.com/office/drawing/2014/main" id="{C1912046-2B0D-9E85-0D73-44EA77AD9C50}"/>
              </a:ext>
            </a:extLst>
          </p:cNvPr>
          <p:cNvPicPr>
            <a:picLocks noChangeAspect="1"/>
          </p:cNvPicPr>
          <p:nvPr/>
        </p:nvPicPr>
        <p:blipFill>
          <a:blip r:embed="rId5"/>
          <a:stretch>
            <a:fillRect/>
          </a:stretch>
        </p:blipFill>
        <p:spPr>
          <a:xfrm>
            <a:off x="5814439" y="1866094"/>
            <a:ext cx="5290735" cy="307866"/>
          </a:xfrm>
          <a:prstGeom prst="rect">
            <a:avLst/>
          </a:prstGeom>
        </p:spPr>
      </p:pic>
      <p:pic>
        <p:nvPicPr>
          <p:cNvPr id="10" name="Picture 9">
            <a:extLst>
              <a:ext uri="{FF2B5EF4-FFF2-40B4-BE49-F238E27FC236}">
                <a16:creationId xmlns:a16="http://schemas.microsoft.com/office/drawing/2014/main" id="{D47AEB3A-7D51-DAC2-A199-8877FC072D4C}"/>
              </a:ext>
            </a:extLst>
          </p:cNvPr>
          <p:cNvPicPr>
            <a:picLocks noChangeAspect="1"/>
          </p:cNvPicPr>
          <p:nvPr/>
        </p:nvPicPr>
        <p:blipFill>
          <a:blip r:embed="rId6"/>
          <a:stretch>
            <a:fillRect/>
          </a:stretch>
        </p:blipFill>
        <p:spPr>
          <a:xfrm>
            <a:off x="5814439" y="2154157"/>
            <a:ext cx="5290735" cy="313955"/>
          </a:xfrm>
          <a:prstGeom prst="rect">
            <a:avLst/>
          </a:prstGeom>
        </p:spPr>
      </p:pic>
      <p:pic>
        <p:nvPicPr>
          <p:cNvPr id="12" name="Picture 11">
            <a:extLst>
              <a:ext uri="{FF2B5EF4-FFF2-40B4-BE49-F238E27FC236}">
                <a16:creationId xmlns:a16="http://schemas.microsoft.com/office/drawing/2014/main" id="{943C75A5-08AC-5548-5C2C-B5B17BB08F86}"/>
              </a:ext>
            </a:extLst>
          </p:cNvPr>
          <p:cNvPicPr>
            <a:picLocks noChangeAspect="1"/>
          </p:cNvPicPr>
          <p:nvPr/>
        </p:nvPicPr>
        <p:blipFill>
          <a:blip r:embed="rId7"/>
          <a:stretch>
            <a:fillRect/>
          </a:stretch>
        </p:blipFill>
        <p:spPr>
          <a:xfrm>
            <a:off x="5814439" y="2873068"/>
            <a:ext cx="5290734" cy="313955"/>
          </a:xfrm>
          <a:prstGeom prst="rect">
            <a:avLst/>
          </a:prstGeom>
        </p:spPr>
      </p:pic>
    </p:spTree>
    <p:extLst>
      <p:ext uri="{BB962C8B-B14F-4D97-AF65-F5344CB8AC3E}">
        <p14:creationId xmlns:p14="http://schemas.microsoft.com/office/powerpoint/2010/main" val="3702772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80337-A732-5A56-2A72-C3D6A82D70A1}"/>
              </a:ext>
            </a:extLst>
          </p:cNvPr>
          <p:cNvSpPr>
            <a:spLocks noGrp="1"/>
          </p:cNvSpPr>
          <p:nvPr>
            <p:ph type="title"/>
          </p:nvPr>
        </p:nvSpPr>
        <p:spPr>
          <a:xfrm>
            <a:off x="1173889" y="411077"/>
            <a:ext cx="10324281" cy="5407091"/>
          </a:xfrm>
        </p:spPr>
        <p:txBody>
          <a:bodyPr/>
          <a:lstStyle/>
          <a:p>
            <a:br>
              <a:rPr lang="en-US" dirty="0"/>
            </a:br>
            <a:r>
              <a:rPr lang="en-US" dirty="0"/>
              <a:t>Not all teams are built alike, and not all teams can budget to have both a strong offense as well as a great pitching staff. Now we need to find which side of the game can be sacrificed, and which one is a necessity </a:t>
            </a:r>
            <a:br>
              <a:rPr lang="en-US" dirty="0"/>
            </a:br>
            <a:br>
              <a:rPr lang="en-US" dirty="0"/>
            </a:br>
            <a:r>
              <a:rPr lang="en-US" dirty="0"/>
              <a:t>Let's take a look at some simple AB Cluster tests</a:t>
            </a:r>
          </a:p>
        </p:txBody>
      </p:sp>
      <p:sp>
        <p:nvSpPr>
          <p:cNvPr id="4" name="Slide Number Placeholder 3">
            <a:extLst>
              <a:ext uri="{FF2B5EF4-FFF2-40B4-BE49-F238E27FC236}">
                <a16:creationId xmlns:a16="http://schemas.microsoft.com/office/drawing/2014/main" id="{6B69D6D6-63F7-DAEE-4C68-3F66D99CE5E3}"/>
              </a:ext>
            </a:extLst>
          </p:cNvPr>
          <p:cNvSpPr>
            <a:spLocks noGrp="1"/>
          </p:cNvSpPr>
          <p:nvPr>
            <p:ph type="sldNum" sz="quarter" idx="15"/>
          </p:nvPr>
        </p:nvSpPr>
        <p:spPr/>
        <p:txBody>
          <a:bodyPr/>
          <a:lstStyle/>
          <a:p>
            <a:fld id="{18D65601-5AE2-46FC-B138-694DDD2B510D}" type="slidenum">
              <a:rPr lang="en-US" smtClean="0"/>
              <a:pPr/>
              <a:t>11</a:t>
            </a:fld>
            <a:endParaRPr lang="en-US" dirty="0"/>
          </a:p>
        </p:txBody>
      </p:sp>
    </p:spTree>
    <p:extLst>
      <p:ext uri="{BB962C8B-B14F-4D97-AF65-F5344CB8AC3E}">
        <p14:creationId xmlns:p14="http://schemas.microsoft.com/office/powerpoint/2010/main" val="568767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C48C5-0D21-BC8F-6E0B-D49B5129280E}"/>
              </a:ext>
            </a:extLst>
          </p:cNvPr>
          <p:cNvSpPr>
            <a:spLocks noGrp="1"/>
          </p:cNvSpPr>
          <p:nvPr>
            <p:ph type="title"/>
          </p:nvPr>
        </p:nvSpPr>
        <p:spPr>
          <a:xfrm>
            <a:off x="1166306" y="262487"/>
            <a:ext cx="9150675" cy="1427585"/>
          </a:xfrm>
        </p:spPr>
        <p:txBody>
          <a:bodyPr/>
          <a:lstStyle/>
          <a:p>
            <a:r>
              <a:rPr lang="en-US" dirty="0"/>
              <a:t>Looking at R/G and ERA, the top teams in each category are as follows</a:t>
            </a:r>
          </a:p>
        </p:txBody>
      </p:sp>
      <p:sp>
        <p:nvSpPr>
          <p:cNvPr id="4" name="Slide Number Placeholder 3">
            <a:extLst>
              <a:ext uri="{FF2B5EF4-FFF2-40B4-BE49-F238E27FC236}">
                <a16:creationId xmlns:a16="http://schemas.microsoft.com/office/drawing/2014/main" id="{B3ECE405-0560-4EB7-9DBE-6B539AD13A2C}"/>
              </a:ext>
            </a:extLst>
          </p:cNvPr>
          <p:cNvSpPr>
            <a:spLocks noGrp="1"/>
          </p:cNvSpPr>
          <p:nvPr>
            <p:ph type="sldNum" sz="quarter" idx="15"/>
          </p:nvPr>
        </p:nvSpPr>
        <p:spPr/>
        <p:txBody>
          <a:bodyPr/>
          <a:lstStyle/>
          <a:p>
            <a:fld id="{18D65601-5AE2-46FC-B138-694DDD2B510D}" type="slidenum">
              <a:rPr lang="en-US" smtClean="0"/>
              <a:pPr/>
              <a:t>12</a:t>
            </a:fld>
            <a:endParaRPr lang="en-US" dirty="0"/>
          </a:p>
        </p:txBody>
      </p:sp>
      <p:pic>
        <p:nvPicPr>
          <p:cNvPr id="8" name="Picture 7">
            <a:extLst>
              <a:ext uri="{FF2B5EF4-FFF2-40B4-BE49-F238E27FC236}">
                <a16:creationId xmlns:a16="http://schemas.microsoft.com/office/drawing/2014/main" id="{A2C5239B-2C3D-666B-B28B-A4DAC242A7C0}"/>
              </a:ext>
            </a:extLst>
          </p:cNvPr>
          <p:cNvPicPr>
            <a:picLocks noChangeAspect="1"/>
          </p:cNvPicPr>
          <p:nvPr/>
        </p:nvPicPr>
        <p:blipFill>
          <a:blip r:embed="rId2"/>
          <a:stretch>
            <a:fillRect/>
          </a:stretch>
        </p:blipFill>
        <p:spPr>
          <a:xfrm>
            <a:off x="1166306" y="2053473"/>
            <a:ext cx="5098282" cy="2751053"/>
          </a:xfrm>
          <a:prstGeom prst="rect">
            <a:avLst/>
          </a:prstGeom>
        </p:spPr>
      </p:pic>
      <p:pic>
        <p:nvPicPr>
          <p:cNvPr id="10" name="Picture 9">
            <a:extLst>
              <a:ext uri="{FF2B5EF4-FFF2-40B4-BE49-F238E27FC236}">
                <a16:creationId xmlns:a16="http://schemas.microsoft.com/office/drawing/2014/main" id="{CDA5C906-2102-2571-D235-6667CCDA4C38}"/>
              </a:ext>
            </a:extLst>
          </p:cNvPr>
          <p:cNvPicPr>
            <a:picLocks noChangeAspect="1"/>
          </p:cNvPicPr>
          <p:nvPr/>
        </p:nvPicPr>
        <p:blipFill>
          <a:blip r:embed="rId3"/>
          <a:stretch>
            <a:fillRect/>
          </a:stretch>
        </p:blipFill>
        <p:spPr>
          <a:xfrm>
            <a:off x="6709410" y="2053472"/>
            <a:ext cx="5047804" cy="2751053"/>
          </a:xfrm>
          <a:prstGeom prst="rect">
            <a:avLst/>
          </a:prstGeom>
        </p:spPr>
      </p:pic>
      <p:sp>
        <p:nvSpPr>
          <p:cNvPr id="11" name="TextBox 10">
            <a:extLst>
              <a:ext uri="{FF2B5EF4-FFF2-40B4-BE49-F238E27FC236}">
                <a16:creationId xmlns:a16="http://schemas.microsoft.com/office/drawing/2014/main" id="{DE0CA8BA-B4D8-59EF-D8D7-7E381D2ED268}"/>
              </a:ext>
            </a:extLst>
          </p:cNvPr>
          <p:cNvSpPr txBox="1"/>
          <p:nvPr/>
        </p:nvSpPr>
        <p:spPr>
          <a:xfrm>
            <a:off x="1166306" y="5040630"/>
            <a:ext cx="10590908" cy="1200329"/>
          </a:xfrm>
          <a:prstGeom prst="rect">
            <a:avLst/>
          </a:prstGeom>
          <a:noFill/>
        </p:spPr>
        <p:txBody>
          <a:bodyPr wrap="square" rtlCol="0">
            <a:spAutoFit/>
          </a:bodyPr>
          <a:lstStyle/>
          <a:p>
            <a:r>
              <a:rPr lang="en-US" dirty="0">
                <a:latin typeface="+mj-lt"/>
              </a:rPr>
              <a:t>When averaged, the R/G leaders category yielded approximately 3% more wins. That being said, because the sample size is so small that the p value would be greater than 0.1, implying that this statistic is not significant. This however is just for category leaders. What about for teams that are skewed one way or another? Does it even matter?</a:t>
            </a:r>
          </a:p>
        </p:txBody>
      </p:sp>
    </p:spTree>
    <p:extLst>
      <p:ext uri="{BB962C8B-B14F-4D97-AF65-F5344CB8AC3E}">
        <p14:creationId xmlns:p14="http://schemas.microsoft.com/office/powerpoint/2010/main" val="3675493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EEC49-81C8-07A1-9A05-34306DF1EDC8}"/>
              </a:ext>
            </a:extLst>
          </p:cNvPr>
          <p:cNvSpPr>
            <a:spLocks noGrp="1"/>
          </p:cNvSpPr>
          <p:nvPr>
            <p:ph type="title"/>
          </p:nvPr>
        </p:nvSpPr>
        <p:spPr>
          <a:xfrm>
            <a:off x="1131570" y="379677"/>
            <a:ext cx="9150675" cy="1427585"/>
          </a:xfrm>
        </p:spPr>
        <p:txBody>
          <a:bodyPr/>
          <a:lstStyle/>
          <a:p>
            <a:r>
              <a:rPr lang="en-US" dirty="0"/>
              <a:t>We Identified 4 teams for each Category</a:t>
            </a:r>
            <a:br>
              <a:rPr lang="en-US" dirty="0"/>
            </a:br>
            <a:r>
              <a:rPr lang="en-US" dirty="0"/>
              <a:t>They are as follows</a:t>
            </a:r>
          </a:p>
        </p:txBody>
      </p:sp>
      <p:sp>
        <p:nvSpPr>
          <p:cNvPr id="4" name="Slide Number Placeholder 3">
            <a:extLst>
              <a:ext uri="{FF2B5EF4-FFF2-40B4-BE49-F238E27FC236}">
                <a16:creationId xmlns:a16="http://schemas.microsoft.com/office/drawing/2014/main" id="{4739CE2B-DD6D-68B8-2F77-C225D182C285}"/>
              </a:ext>
            </a:extLst>
          </p:cNvPr>
          <p:cNvSpPr>
            <a:spLocks noGrp="1"/>
          </p:cNvSpPr>
          <p:nvPr>
            <p:ph type="sldNum" sz="quarter" idx="15"/>
          </p:nvPr>
        </p:nvSpPr>
        <p:spPr/>
        <p:txBody>
          <a:bodyPr/>
          <a:lstStyle/>
          <a:p>
            <a:fld id="{18D65601-5AE2-46FC-B138-694DDD2B510D}" type="slidenum">
              <a:rPr lang="en-US" smtClean="0"/>
              <a:pPr/>
              <a:t>13</a:t>
            </a:fld>
            <a:endParaRPr lang="en-US" dirty="0"/>
          </a:p>
        </p:txBody>
      </p:sp>
      <p:pic>
        <p:nvPicPr>
          <p:cNvPr id="11" name="Picture 10">
            <a:extLst>
              <a:ext uri="{FF2B5EF4-FFF2-40B4-BE49-F238E27FC236}">
                <a16:creationId xmlns:a16="http://schemas.microsoft.com/office/drawing/2014/main" id="{C157CE75-7ADA-A2A5-4749-F731F202E653}"/>
              </a:ext>
            </a:extLst>
          </p:cNvPr>
          <p:cNvPicPr>
            <a:picLocks noChangeAspect="1"/>
          </p:cNvPicPr>
          <p:nvPr/>
        </p:nvPicPr>
        <p:blipFill>
          <a:blip r:embed="rId2"/>
          <a:stretch>
            <a:fillRect/>
          </a:stretch>
        </p:blipFill>
        <p:spPr>
          <a:xfrm>
            <a:off x="1131570" y="2116455"/>
            <a:ext cx="10778490" cy="1781175"/>
          </a:xfrm>
          <a:prstGeom prst="rect">
            <a:avLst/>
          </a:prstGeom>
        </p:spPr>
      </p:pic>
      <p:sp>
        <p:nvSpPr>
          <p:cNvPr id="12" name="TextBox 11">
            <a:extLst>
              <a:ext uri="{FF2B5EF4-FFF2-40B4-BE49-F238E27FC236}">
                <a16:creationId xmlns:a16="http://schemas.microsoft.com/office/drawing/2014/main" id="{D6134718-77CD-ECF4-372E-038F6BB26C25}"/>
              </a:ext>
            </a:extLst>
          </p:cNvPr>
          <p:cNvSpPr txBox="1"/>
          <p:nvPr/>
        </p:nvSpPr>
        <p:spPr>
          <a:xfrm>
            <a:off x="1131570" y="4183291"/>
            <a:ext cx="10668000" cy="1200329"/>
          </a:xfrm>
          <a:prstGeom prst="rect">
            <a:avLst/>
          </a:prstGeom>
          <a:noFill/>
        </p:spPr>
        <p:txBody>
          <a:bodyPr wrap="square" rtlCol="0">
            <a:spAutoFit/>
          </a:bodyPr>
          <a:lstStyle/>
          <a:p>
            <a:r>
              <a:rPr lang="en-US" dirty="0">
                <a:latin typeface="+mj-lt"/>
              </a:rPr>
              <a:t>These were the four teams that we found to be the most statistically skewed in one direction or another for each category. The results showed that there is no significance concerning which matters more between batting and pitching. There are plenty of other ways to go about finding whether or not one is better than the other, but it is clear that the two sides will ultimately find a way to even out in the end.</a:t>
            </a:r>
          </a:p>
        </p:txBody>
      </p:sp>
    </p:spTree>
    <p:extLst>
      <p:ext uri="{BB962C8B-B14F-4D97-AF65-F5344CB8AC3E}">
        <p14:creationId xmlns:p14="http://schemas.microsoft.com/office/powerpoint/2010/main" val="6179855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5C8B3B-BCC9-921D-8BDD-B4E1FB33492B}"/>
              </a:ext>
            </a:extLst>
          </p:cNvPr>
          <p:cNvSpPr>
            <a:spLocks noGrp="1"/>
          </p:cNvSpPr>
          <p:nvPr>
            <p:ph type="title"/>
          </p:nvPr>
        </p:nvSpPr>
        <p:spPr>
          <a:xfrm>
            <a:off x="3613664" y="2468880"/>
            <a:ext cx="4964671" cy="1920240"/>
          </a:xfrm>
        </p:spPr>
        <p:txBody>
          <a:bodyPr/>
          <a:lstStyle/>
          <a:p>
            <a:pPr algn="ctr"/>
            <a:r>
              <a:rPr lang="en-US" dirty="0"/>
              <a:t>So How Do We Answer?</a:t>
            </a:r>
          </a:p>
        </p:txBody>
      </p:sp>
    </p:spTree>
    <p:extLst>
      <p:ext uri="{BB962C8B-B14F-4D97-AF65-F5344CB8AC3E}">
        <p14:creationId xmlns:p14="http://schemas.microsoft.com/office/powerpoint/2010/main" val="7043708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8E628-1488-E3C3-D8C6-61D1964E34B9}"/>
              </a:ext>
            </a:extLst>
          </p:cNvPr>
          <p:cNvSpPr>
            <a:spLocks noGrp="1"/>
          </p:cNvSpPr>
          <p:nvPr>
            <p:ph type="title"/>
          </p:nvPr>
        </p:nvSpPr>
        <p:spPr>
          <a:xfrm>
            <a:off x="1112683" y="1157217"/>
            <a:ext cx="4640418" cy="966185"/>
          </a:xfrm>
        </p:spPr>
        <p:txBody>
          <a:bodyPr>
            <a:normAutofit fontScale="90000"/>
          </a:bodyPr>
          <a:lstStyle/>
          <a:p>
            <a:r>
              <a:rPr lang="en-US" dirty="0"/>
              <a:t>Which variables have the highest levels of statistical significance and </a:t>
            </a:r>
            <a:r>
              <a:rPr lang="en-US" u="sng" dirty="0"/>
              <a:t>why</a:t>
            </a:r>
            <a:r>
              <a:rPr lang="en-US" dirty="0"/>
              <a:t>?</a:t>
            </a:r>
            <a:br>
              <a:rPr lang="en-US" dirty="0"/>
            </a:br>
            <a:br>
              <a:rPr lang="en-US" dirty="0"/>
            </a:br>
            <a:endParaRPr lang="en-US" dirty="0"/>
          </a:p>
        </p:txBody>
      </p:sp>
      <p:sp>
        <p:nvSpPr>
          <p:cNvPr id="4" name="Slide Number Placeholder 3">
            <a:extLst>
              <a:ext uri="{FF2B5EF4-FFF2-40B4-BE49-F238E27FC236}">
                <a16:creationId xmlns:a16="http://schemas.microsoft.com/office/drawing/2014/main" id="{E99428C4-F6C9-E090-2F53-26691A18C53C}"/>
              </a:ext>
            </a:extLst>
          </p:cNvPr>
          <p:cNvSpPr>
            <a:spLocks noGrp="1"/>
          </p:cNvSpPr>
          <p:nvPr>
            <p:ph type="sldNum" sz="quarter" idx="15"/>
          </p:nvPr>
        </p:nvSpPr>
        <p:spPr/>
        <p:txBody>
          <a:bodyPr/>
          <a:lstStyle/>
          <a:p>
            <a:fld id="{18D65601-5AE2-46FC-B138-694DDD2B510D}" type="slidenum">
              <a:rPr lang="en-US" smtClean="0"/>
              <a:pPr/>
              <a:t>15</a:t>
            </a:fld>
            <a:endParaRPr lang="en-US" dirty="0"/>
          </a:p>
        </p:txBody>
      </p:sp>
      <p:sp>
        <p:nvSpPr>
          <p:cNvPr id="5" name="TextBox 4">
            <a:extLst>
              <a:ext uri="{FF2B5EF4-FFF2-40B4-BE49-F238E27FC236}">
                <a16:creationId xmlns:a16="http://schemas.microsoft.com/office/drawing/2014/main" id="{C0F4B07E-71AC-2B8C-C3F0-C6D1AB5A993F}"/>
              </a:ext>
            </a:extLst>
          </p:cNvPr>
          <p:cNvSpPr txBox="1"/>
          <p:nvPr/>
        </p:nvSpPr>
        <p:spPr>
          <a:xfrm>
            <a:off x="1112683" y="2191204"/>
            <a:ext cx="10309696" cy="4955203"/>
          </a:xfrm>
          <a:prstGeom prst="rect">
            <a:avLst/>
          </a:prstGeom>
          <a:noFill/>
        </p:spPr>
        <p:txBody>
          <a:bodyPr wrap="square" rtlCol="0">
            <a:spAutoFit/>
          </a:bodyPr>
          <a:lstStyle/>
          <a:p>
            <a:r>
              <a:rPr lang="en-US" sz="2000" dirty="0"/>
              <a:t>Batting: The most significant variable we found was OPS; however, this was largely due to the slugging aspect of the statistic and did not have as much to do with a hitter's batting average as we thought it might have. We also found that the overall significance level of SLG was far higher than batting average which was surprising. While it is difficult for a hitter to obtain a high OPS without a high batting average, slugging percentage has a much larger impact on this statistic overall.</a:t>
            </a:r>
          </a:p>
          <a:p>
            <a:endParaRPr lang="en-US" sz="2000" dirty="0"/>
          </a:p>
          <a:p>
            <a:r>
              <a:rPr lang="en-US" sz="2000" dirty="0"/>
              <a:t>Pitching: For pitchers, the most significant statistic was WHIP. This was expected, however what we really found interesting was the lack of impact that “home runs allowed” made despite our findings about SLG significance for hitters. We found that most teams averaged the same number of home runs allowed per game implying little to no significance at all. It was also interesting that despite the lower statistical significance of BA as a hitting statistic, the BAA statistic held a much higher significance level than all variables excluding WHIP.</a:t>
            </a:r>
          </a:p>
          <a:p>
            <a:endParaRPr lang="en-US" dirty="0"/>
          </a:p>
          <a:p>
            <a:endParaRPr lang="en-US" dirty="0"/>
          </a:p>
        </p:txBody>
      </p:sp>
    </p:spTree>
    <p:extLst>
      <p:ext uri="{BB962C8B-B14F-4D97-AF65-F5344CB8AC3E}">
        <p14:creationId xmlns:p14="http://schemas.microsoft.com/office/powerpoint/2010/main" val="3175725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82CD3-AEEA-0F98-EE8F-B309C795DB6F}"/>
              </a:ext>
            </a:extLst>
          </p:cNvPr>
          <p:cNvSpPr>
            <a:spLocks noGrp="1"/>
          </p:cNvSpPr>
          <p:nvPr>
            <p:ph type="title"/>
          </p:nvPr>
        </p:nvSpPr>
        <p:spPr>
          <a:xfrm>
            <a:off x="1163122" y="525780"/>
            <a:ext cx="4640418" cy="1389326"/>
          </a:xfrm>
        </p:spPr>
        <p:txBody>
          <a:bodyPr>
            <a:normAutofit fontScale="90000"/>
          </a:bodyPr>
          <a:lstStyle/>
          <a:p>
            <a:r>
              <a:rPr lang="en-US" dirty="0"/>
              <a:t>How should hitters balance power and average?</a:t>
            </a:r>
            <a:br>
              <a:rPr lang="en-US" dirty="0"/>
            </a:br>
            <a:endParaRPr lang="en-US" dirty="0"/>
          </a:p>
        </p:txBody>
      </p:sp>
      <p:sp>
        <p:nvSpPr>
          <p:cNvPr id="3" name="Content Placeholder 2">
            <a:extLst>
              <a:ext uri="{FF2B5EF4-FFF2-40B4-BE49-F238E27FC236}">
                <a16:creationId xmlns:a16="http://schemas.microsoft.com/office/drawing/2014/main" id="{2914FEBD-0DE6-D127-0EE8-6459294F8D6B}"/>
              </a:ext>
            </a:extLst>
          </p:cNvPr>
          <p:cNvSpPr>
            <a:spLocks noGrp="1"/>
          </p:cNvSpPr>
          <p:nvPr>
            <p:ph sz="quarter" idx="12"/>
          </p:nvPr>
        </p:nvSpPr>
        <p:spPr>
          <a:xfrm>
            <a:off x="1163122" y="1794154"/>
            <a:ext cx="9592303" cy="4801359"/>
          </a:xfrm>
        </p:spPr>
        <p:txBody>
          <a:bodyPr>
            <a:normAutofit lnSpcReduction="10000"/>
          </a:bodyPr>
          <a:lstStyle/>
          <a:p>
            <a:pPr marL="0" indent="0">
              <a:buNone/>
            </a:pPr>
            <a:r>
              <a:rPr lang="en-US" dirty="0"/>
              <a:t>It is important to address this from 2 perspectives. From a hitter's perspective, statistically it was abundantly clear that power is king. The data would say that striking out doesn’t matter, and that to sell out trying to amplify your power statistics. On the other hand, however, the WHIP (Walks and Hits per inning) statistic would imply that patience is a virtue, and the lack of significance that the home runs allowed statistic displays would suggest that giving up big hits is not as impactful as the sheer number of them.</a:t>
            </a:r>
          </a:p>
          <a:p>
            <a:pPr marL="0" indent="0">
              <a:buNone/>
            </a:pPr>
            <a:endParaRPr lang="en-US" dirty="0"/>
          </a:p>
          <a:p>
            <a:pPr marL="0" indent="0">
              <a:buNone/>
            </a:pPr>
            <a:r>
              <a:rPr lang="en-US" dirty="0"/>
              <a:t>There is clearly a balance to be had. After analyzing the results, sitting on specific pitches in specific locations appears to be the best course of action. This allows for hitters to still hit for power without sacrificing patience as a virtue. Strikeouts were the most insignificant statistic that we found in our analysis on both sides, therefore if a hitter doesn’t receive a pitch that he is looking for in one turn at the plate, and that turn results in a strikeout, it is fine as he will ultimately be able to get more hits that are more powerful in the long run.</a:t>
            </a:r>
          </a:p>
        </p:txBody>
      </p:sp>
      <p:sp>
        <p:nvSpPr>
          <p:cNvPr id="4" name="Slide Number Placeholder 3">
            <a:extLst>
              <a:ext uri="{FF2B5EF4-FFF2-40B4-BE49-F238E27FC236}">
                <a16:creationId xmlns:a16="http://schemas.microsoft.com/office/drawing/2014/main" id="{959161BB-D07B-1494-20EF-2F8D6D01C5DF}"/>
              </a:ext>
            </a:extLst>
          </p:cNvPr>
          <p:cNvSpPr>
            <a:spLocks noGrp="1"/>
          </p:cNvSpPr>
          <p:nvPr>
            <p:ph type="sldNum" sz="quarter" idx="15"/>
          </p:nvPr>
        </p:nvSpPr>
        <p:spPr/>
        <p:txBody>
          <a:bodyPr/>
          <a:lstStyle/>
          <a:p>
            <a:fld id="{18D65601-5AE2-46FC-B138-694DDD2B510D}" type="slidenum">
              <a:rPr lang="en-US" smtClean="0"/>
              <a:pPr/>
              <a:t>16</a:t>
            </a:fld>
            <a:endParaRPr lang="en-US" dirty="0"/>
          </a:p>
        </p:txBody>
      </p:sp>
    </p:spTree>
    <p:extLst>
      <p:ext uri="{BB962C8B-B14F-4D97-AF65-F5344CB8AC3E}">
        <p14:creationId xmlns:p14="http://schemas.microsoft.com/office/powerpoint/2010/main" val="19847352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F1D9CF-F2F9-E456-AEEA-7B716109BD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03B9FD-3857-B4EC-A24B-E7ACEFAF6C3B}"/>
              </a:ext>
            </a:extLst>
          </p:cNvPr>
          <p:cNvSpPr>
            <a:spLocks noGrp="1"/>
          </p:cNvSpPr>
          <p:nvPr>
            <p:ph type="title"/>
          </p:nvPr>
        </p:nvSpPr>
        <p:spPr>
          <a:xfrm>
            <a:off x="1163122" y="939068"/>
            <a:ext cx="4640418" cy="1389326"/>
          </a:xfrm>
        </p:spPr>
        <p:txBody>
          <a:bodyPr>
            <a:normAutofit fontScale="90000"/>
          </a:bodyPr>
          <a:lstStyle/>
          <a:p>
            <a:r>
              <a:rPr lang="en-US" dirty="0"/>
              <a:t>Which is better? </a:t>
            </a:r>
            <a:br>
              <a:rPr lang="en-US" dirty="0"/>
            </a:br>
            <a:r>
              <a:rPr lang="en-US" dirty="0"/>
              <a:t>Good Pitching + Bad Hitting</a:t>
            </a:r>
            <a:br>
              <a:rPr lang="en-US" dirty="0"/>
            </a:br>
            <a:r>
              <a:rPr lang="en-US" dirty="0"/>
              <a:t>Bad Pitching + Good Hitting</a:t>
            </a:r>
            <a:br>
              <a:rPr lang="en-US" dirty="0"/>
            </a:br>
            <a:endParaRPr lang="en-US" dirty="0"/>
          </a:p>
        </p:txBody>
      </p:sp>
      <p:sp>
        <p:nvSpPr>
          <p:cNvPr id="3" name="Content Placeholder 2">
            <a:extLst>
              <a:ext uri="{FF2B5EF4-FFF2-40B4-BE49-F238E27FC236}">
                <a16:creationId xmlns:a16="http://schemas.microsoft.com/office/drawing/2014/main" id="{B83F142A-B875-7430-A496-68D1134D7D69}"/>
              </a:ext>
            </a:extLst>
          </p:cNvPr>
          <p:cNvSpPr>
            <a:spLocks noGrp="1"/>
          </p:cNvSpPr>
          <p:nvPr>
            <p:ph sz="quarter" idx="12"/>
          </p:nvPr>
        </p:nvSpPr>
        <p:spPr>
          <a:xfrm>
            <a:off x="1163122" y="2575077"/>
            <a:ext cx="9592303" cy="3909060"/>
          </a:xfrm>
        </p:spPr>
        <p:txBody>
          <a:bodyPr>
            <a:normAutofit fontScale="92500" lnSpcReduction="10000"/>
          </a:bodyPr>
          <a:lstStyle/>
          <a:p>
            <a:pPr marL="0" indent="0">
              <a:buNone/>
            </a:pPr>
            <a:r>
              <a:rPr lang="en-US" dirty="0"/>
              <a:t>While it would be nice to have both, like we said before, for most franchises this is simply not possible due to budget constraints. Our findings as to which side of the game teams should focus on showed that it really depends on preference. The is no true significant difference between the win/loss records of teams that lean in either direction. Actually, the data showed that teams with high R/G also have low team ERA’s, and that teams with low R/G have higher team ERA’s. Teams with average R/G also reflected this pattern having average team ERA’s. </a:t>
            </a:r>
          </a:p>
          <a:p>
            <a:pPr marL="0" indent="0">
              <a:buNone/>
            </a:pPr>
            <a:endParaRPr lang="en-US" dirty="0"/>
          </a:p>
          <a:p>
            <a:pPr marL="0" indent="0">
              <a:buNone/>
            </a:pPr>
            <a:r>
              <a:rPr lang="en-US" dirty="0"/>
              <a:t>This statistic is disheartening for baseball fans as it highlights the MLB’s pay to win concerns. With no salary cap and extremely flexible spending limits, teams who spend more for both sides inevitably run the league, whereas teams that cannot spend as much simply can’t compete. This is largely due to the length of the MLB season, which makes upset wins far less impactful, and requires a consistent push to the top. </a:t>
            </a:r>
          </a:p>
        </p:txBody>
      </p:sp>
      <p:sp>
        <p:nvSpPr>
          <p:cNvPr id="4" name="Slide Number Placeholder 3">
            <a:extLst>
              <a:ext uri="{FF2B5EF4-FFF2-40B4-BE49-F238E27FC236}">
                <a16:creationId xmlns:a16="http://schemas.microsoft.com/office/drawing/2014/main" id="{236C3A5E-2765-7ECF-B6DF-D88ED974ED68}"/>
              </a:ext>
            </a:extLst>
          </p:cNvPr>
          <p:cNvSpPr>
            <a:spLocks noGrp="1"/>
          </p:cNvSpPr>
          <p:nvPr>
            <p:ph type="sldNum" sz="quarter" idx="15"/>
          </p:nvPr>
        </p:nvSpPr>
        <p:spPr/>
        <p:txBody>
          <a:bodyPr/>
          <a:lstStyle/>
          <a:p>
            <a:fld id="{18D65601-5AE2-46FC-B138-694DDD2B510D}" type="slidenum">
              <a:rPr lang="en-US" smtClean="0"/>
              <a:pPr/>
              <a:t>17</a:t>
            </a:fld>
            <a:endParaRPr lang="en-US" dirty="0"/>
          </a:p>
        </p:txBody>
      </p:sp>
    </p:spTree>
    <p:extLst>
      <p:ext uri="{BB962C8B-B14F-4D97-AF65-F5344CB8AC3E}">
        <p14:creationId xmlns:p14="http://schemas.microsoft.com/office/powerpoint/2010/main" val="40721637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E9789-CFEF-3984-B6A4-422A191C9045}"/>
              </a:ext>
            </a:extLst>
          </p:cNvPr>
          <p:cNvSpPr>
            <a:spLocks noGrp="1"/>
          </p:cNvSpPr>
          <p:nvPr>
            <p:ph type="title"/>
          </p:nvPr>
        </p:nvSpPr>
        <p:spPr>
          <a:xfrm>
            <a:off x="4129395" y="2897505"/>
            <a:ext cx="4134495" cy="1062990"/>
          </a:xfrm>
        </p:spPr>
        <p:txBody>
          <a:bodyPr/>
          <a:lstStyle/>
          <a:p>
            <a:r>
              <a:rPr lang="en-US" dirty="0"/>
              <a:t>Questions?</a:t>
            </a:r>
          </a:p>
        </p:txBody>
      </p:sp>
    </p:spTree>
    <p:extLst>
      <p:ext uri="{BB962C8B-B14F-4D97-AF65-F5344CB8AC3E}">
        <p14:creationId xmlns:p14="http://schemas.microsoft.com/office/powerpoint/2010/main" val="2849199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97761-0B88-A5E8-0B78-C39173D05F4D}"/>
              </a:ext>
            </a:extLst>
          </p:cNvPr>
          <p:cNvSpPr>
            <a:spLocks noGrp="1"/>
          </p:cNvSpPr>
          <p:nvPr>
            <p:ph type="title"/>
          </p:nvPr>
        </p:nvSpPr>
        <p:spPr>
          <a:xfrm>
            <a:off x="1049027" y="2876939"/>
            <a:ext cx="9923770" cy="1438762"/>
          </a:xfrm>
        </p:spPr>
        <p:txBody>
          <a:bodyPr anchor="b">
            <a:normAutofit/>
          </a:bodyPr>
          <a:lstStyle/>
          <a:p>
            <a:r>
              <a:rPr lang="en-US" dirty="0"/>
              <a:t>A Brief Insight Into The Study</a:t>
            </a:r>
          </a:p>
        </p:txBody>
      </p:sp>
      <p:pic>
        <p:nvPicPr>
          <p:cNvPr id="1026" name="Picture 2">
            <a:extLst>
              <a:ext uri="{FF2B5EF4-FFF2-40B4-BE49-F238E27FC236}">
                <a16:creationId xmlns:a16="http://schemas.microsoft.com/office/drawing/2014/main" id="{B54FCF07-3AAB-70C4-7260-3B62D68510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3289" b="42734"/>
          <a:stretch>
            <a:fillRect/>
          </a:stretch>
        </p:blipFill>
        <p:spPr bwMode="auto">
          <a:xfrm>
            <a:off x="903514" y="10"/>
            <a:ext cx="10374081" cy="3428990"/>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2BA04E6-CD61-B962-4287-DEC1993C32D6}"/>
              </a:ext>
            </a:extLst>
          </p:cNvPr>
          <p:cNvSpPr>
            <a:spLocks noGrp="1"/>
          </p:cNvSpPr>
          <p:nvPr>
            <p:ph type="body" sz="quarter" idx="12"/>
          </p:nvPr>
        </p:nvSpPr>
        <p:spPr>
          <a:xfrm>
            <a:off x="1049027" y="4402788"/>
            <a:ext cx="9923770" cy="1368256"/>
          </a:xfrm>
        </p:spPr>
        <p:txBody>
          <a:bodyPr anchor="t">
            <a:noAutofit/>
          </a:bodyPr>
          <a:lstStyle/>
          <a:p>
            <a:pPr marL="0" indent="0">
              <a:lnSpc>
                <a:spcPct val="100000"/>
              </a:lnSpc>
              <a:spcAft>
                <a:spcPts val="600"/>
              </a:spcAft>
              <a:buNone/>
            </a:pPr>
            <a:r>
              <a:rPr lang="en-US" sz="2400" dirty="0">
                <a:latin typeface="+mj-lt"/>
              </a:rPr>
              <a:t>The modern game of baseball is known for being highly statistical. Fanatics and Players alike are obsessed with the numbers behind the game. Despite the obsession however, there are many questions that remain under debate. In this brief statistical analysis, we will present a few perspectives as to which metrics are the most crucial, and which aspects of the game should receive the garner attention.</a:t>
            </a:r>
          </a:p>
        </p:txBody>
      </p:sp>
      <p:sp>
        <p:nvSpPr>
          <p:cNvPr id="4" name="Slide Number Placeholder 3" hidden="1">
            <a:extLst>
              <a:ext uri="{FF2B5EF4-FFF2-40B4-BE49-F238E27FC236}">
                <a16:creationId xmlns:a16="http://schemas.microsoft.com/office/drawing/2014/main" id="{2CD4601E-33F5-5714-867D-A0B584DA7C11}"/>
              </a:ext>
            </a:extLst>
          </p:cNvPr>
          <p:cNvSpPr>
            <a:spLocks noGrp="1"/>
          </p:cNvSpPr>
          <p:nvPr>
            <p:ph type="sldNum" sz="quarter" idx="4294967295"/>
          </p:nvPr>
        </p:nvSpPr>
        <p:spPr>
          <a:xfrm>
            <a:off x="412136" y="5943601"/>
            <a:ext cx="968983" cy="651912"/>
          </a:xfrm>
        </p:spPr>
        <p:txBody>
          <a:bodyPr/>
          <a:lstStyle/>
          <a:p>
            <a:pPr>
              <a:spcAft>
                <a:spcPts val="600"/>
              </a:spcAft>
            </a:pPr>
            <a:fld id="{18D65601-5AE2-46FC-B138-694DDD2B510D}" type="slidenum">
              <a:rPr lang="en-US" smtClean="0"/>
              <a:pPr>
                <a:spcAft>
                  <a:spcPts val="600"/>
                </a:spcAft>
              </a:pPr>
              <a:t>2</a:t>
            </a:fld>
            <a:endParaRPr lang="en-US"/>
          </a:p>
        </p:txBody>
      </p:sp>
    </p:spTree>
    <p:extLst>
      <p:ext uri="{BB962C8B-B14F-4D97-AF65-F5344CB8AC3E}">
        <p14:creationId xmlns:p14="http://schemas.microsoft.com/office/powerpoint/2010/main" val="1607455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C0FEFBF-60FD-0161-6F6E-89EE39389CEE}"/>
              </a:ext>
            </a:extLst>
          </p:cNvPr>
          <p:cNvSpPr>
            <a:spLocks noGrp="1"/>
          </p:cNvSpPr>
          <p:nvPr>
            <p:ph type="title"/>
          </p:nvPr>
        </p:nvSpPr>
        <p:spPr>
          <a:xfrm>
            <a:off x="6457774" y="174172"/>
            <a:ext cx="4640418" cy="1440027"/>
          </a:xfrm>
        </p:spPr>
        <p:txBody>
          <a:bodyPr anchor="ctr">
            <a:normAutofit/>
          </a:bodyPr>
          <a:lstStyle/>
          <a:p>
            <a:r>
              <a:rPr lang="en-US" sz="5100" dirty="0"/>
              <a:t>Our Questions</a:t>
            </a:r>
            <a:endParaRPr lang="en-ZA" sz="5100" dirty="0"/>
          </a:p>
        </p:txBody>
      </p:sp>
      <p:sp>
        <p:nvSpPr>
          <p:cNvPr id="8" name="Text Placeholder 7">
            <a:extLst>
              <a:ext uri="{FF2B5EF4-FFF2-40B4-BE49-F238E27FC236}">
                <a16:creationId xmlns:a16="http://schemas.microsoft.com/office/drawing/2014/main" id="{DD542008-8017-76E5-ABC0-32401068875D}"/>
              </a:ext>
            </a:extLst>
          </p:cNvPr>
          <p:cNvSpPr>
            <a:spLocks noGrp="1"/>
          </p:cNvSpPr>
          <p:nvPr>
            <p:ph sz="quarter" idx="12"/>
          </p:nvPr>
        </p:nvSpPr>
        <p:spPr>
          <a:xfrm>
            <a:off x="6457774" y="1323393"/>
            <a:ext cx="4449712" cy="5407091"/>
          </a:xfrm>
        </p:spPr>
        <p:txBody>
          <a:bodyPr anchor="ctr">
            <a:normAutofit/>
          </a:bodyPr>
          <a:lstStyle/>
          <a:p>
            <a:r>
              <a:rPr lang="en-US" sz="2400" dirty="0">
                <a:latin typeface="+mj-lt"/>
              </a:rPr>
              <a:t>Which variables have the highest levels of statistical significance and </a:t>
            </a:r>
            <a:r>
              <a:rPr lang="en-US" sz="2400" u="sng" dirty="0">
                <a:latin typeface="+mj-lt"/>
              </a:rPr>
              <a:t>why</a:t>
            </a:r>
            <a:r>
              <a:rPr lang="en-US" sz="2400" dirty="0">
                <a:latin typeface="+mj-lt"/>
              </a:rPr>
              <a:t>?</a:t>
            </a:r>
          </a:p>
          <a:p>
            <a:endParaRPr lang="en-US" sz="2400" dirty="0">
              <a:latin typeface="+mj-lt"/>
            </a:endParaRPr>
          </a:p>
          <a:p>
            <a:r>
              <a:rPr lang="en-US" sz="2400" dirty="0">
                <a:latin typeface="+mj-lt"/>
              </a:rPr>
              <a:t>How should hitters balance power and average?</a:t>
            </a:r>
          </a:p>
          <a:p>
            <a:endParaRPr lang="en-US" sz="2400" dirty="0">
              <a:latin typeface="+mj-lt"/>
            </a:endParaRPr>
          </a:p>
          <a:p>
            <a:r>
              <a:rPr lang="en-US" sz="2400" dirty="0">
                <a:latin typeface="+mj-lt"/>
              </a:rPr>
              <a:t>Which is better? </a:t>
            </a:r>
          </a:p>
          <a:p>
            <a:pPr marL="0" indent="0">
              <a:buNone/>
            </a:pPr>
            <a:r>
              <a:rPr lang="en-US" sz="2400" dirty="0">
                <a:latin typeface="+mj-lt"/>
              </a:rPr>
              <a:t>Good Pitching + Bad Hitting</a:t>
            </a:r>
          </a:p>
          <a:p>
            <a:pPr marL="0" indent="0">
              <a:buNone/>
            </a:pPr>
            <a:r>
              <a:rPr lang="en-US" sz="2400" dirty="0">
                <a:latin typeface="+mj-lt"/>
              </a:rPr>
              <a:t>Bad Pitching + Good Hitting</a:t>
            </a:r>
          </a:p>
        </p:txBody>
      </p:sp>
      <p:sp>
        <p:nvSpPr>
          <p:cNvPr id="14" name="Slide Number Placeholder 3">
            <a:extLst>
              <a:ext uri="{FF2B5EF4-FFF2-40B4-BE49-F238E27FC236}">
                <a16:creationId xmlns:a16="http://schemas.microsoft.com/office/drawing/2014/main" id="{4E21EA0B-B73B-2A21-A569-D75DA6147ABB}"/>
              </a:ext>
            </a:extLst>
          </p:cNvPr>
          <p:cNvSpPr>
            <a:spLocks noGrp="1"/>
          </p:cNvSpPr>
          <p:nvPr>
            <p:ph type="sldNum" sz="quarter" idx="15"/>
          </p:nvPr>
        </p:nvSpPr>
        <p:spPr>
          <a:xfrm>
            <a:off x="412136" y="5943601"/>
            <a:ext cx="968983" cy="651912"/>
          </a:xfrm>
        </p:spPr>
        <p:txBody>
          <a:bodyPr/>
          <a:lstStyle/>
          <a:p>
            <a:pPr>
              <a:spcAft>
                <a:spcPts val="600"/>
              </a:spcAft>
            </a:pPr>
            <a:fld id="{18D65601-5AE2-46FC-B138-694DDD2B510D}" type="slidenum">
              <a:rPr lang="en-US" smtClean="0"/>
              <a:pPr>
                <a:spcAft>
                  <a:spcPts val="600"/>
                </a:spcAft>
              </a:pPr>
              <a:t>3</a:t>
            </a:fld>
            <a:endParaRPr lang="en-US"/>
          </a:p>
        </p:txBody>
      </p:sp>
      <p:pic>
        <p:nvPicPr>
          <p:cNvPr id="11" name="Picture 10">
            <a:extLst>
              <a:ext uri="{FF2B5EF4-FFF2-40B4-BE49-F238E27FC236}">
                <a16:creationId xmlns:a16="http://schemas.microsoft.com/office/drawing/2014/main" id="{F5B64CF3-294F-0F20-C13B-53809A7B7C52}"/>
              </a:ext>
            </a:extLst>
          </p:cNvPr>
          <p:cNvPicPr>
            <a:picLocks noChangeAspect="1"/>
          </p:cNvPicPr>
          <p:nvPr/>
        </p:nvPicPr>
        <p:blipFill>
          <a:blip r:embed="rId2"/>
          <a:stretch>
            <a:fillRect/>
          </a:stretch>
        </p:blipFill>
        <p:spPr>
          <a:xfrm>
            <a:off x="0" y="0"/>
            <a:ext cx="6096000" cy="6858000"/>
          </a:xfrm>
          <a:prstGeom prst="rect">
            <a:avLst/>
          </a:prstGeom>
        </p:spPr>
      </p:pic>
    </p:spTree>
    <p:extLst>
      <p:ext uri="{BB962C8B-B14F-4D97-AF65-F5344CB8AC3E}">
        <p14:creationId xmlns:p14="http://schemas.microsoft.com/office/powerpoint/2010/main" val="34216806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EBC60-AA38-5DEF-3160-0CAA68F3D28C}"/>
              </a:ext>
            </a:extLst>
          </p:cNvPr>
          <p:cNvSpPr>
            <a:spLocks noGrp="1"/>
          </p:cNvSpPr>
          <p:nvPr>
            <p:ph type="title"/>
          </p:nvPr>
        </p:nvSpPr>
        <p:spPr>
          <a:xfrm>
            <a:off x="947281" y="1317171"/>
            <a:ext cx="6727147" cy="5220433"/>
          </a:xfrm>
        </p:spPr>
        <p:txBody>
          <a:bodyPr anchor="b">
            <a:normAutofit fontScale="90000"/>
          </a:bodyPr>
          <a:lstStyle/>
          <a:p>
            <a:r>
              <a:rPr lang="en-US" sz="4000" dirty="0"/>
              <a:t>What Statistics Win Games?</a:t>
            </a:r>
            <a:br>
              <a:rPr lang="en-US" sz="4000" dirty="0"/>
            </a:br>
            <a:r>
              <a:rPr lang="en-US" sz="4000" dirty="0"/>
              <a:t>Diving into the 2024 MLB Cumulative Statistics</a:t>
            </a:r>
            <a:br>
              <a:rPr lang="en-US" sz="4000" dirty="0"/>
            </a:br>
            <a:br>
              <a:rPr lang="en-US" sz="4000" dirty="0"/>
            </a:br>
            <a:r>
              <a:rPr lang="en-US" sz="4000" dirty="0"/>
              <a:t>Performing Regressions on Key Stats in Relation to Team Win / Loss Records (R</a:t>
            </a:r>
            <a:r>
              <a:rPr lang="en-US" sz="4000" baseline="30000" dirty="0"/>
              <a:t>2</a:t>
            </a:r>
            <a:r>
              <a:rPr lang="en-US" sz="4000" dirty="0"/>
              <a:t>)</a:t>
            </a:r>
            <a:br>
              <a:rPr lang="en-US" sz="4000" dirty="0"/>
            </a:br>
            <a:br>
              <a:rPr lang="en-US" sz="4000" dirty="0"/>
            </a:br>
            <a:r>
              <a:rPr lang="en-US" sz="4000" dirty="0"/>
              <a:t>Identifying Significance through P Values (Level .05 sig)</a:t>
            </a:r>
            <a:br>
              <a:rPr lang="en-US" dirty="0"/>
            </a:br>
            <a:endParaRPr lang="en-ZA" dirty="0"/>
          </a:p>
        </p:txBody>
      </p:sp>
      <p:sp>
        <p:nvSpPr>
          <p:cNvPr id="4" name="Slide Number Placeholder 3" hidden="1">
            <a:extLst>
              <a:ext uri="{FF2B5EF4-FFF2-40B4-BE49-F238E27FC236}">
                <a16:creationId xmlns:a16="http://schemas.microsoft.com/office/drawing/2014/main" id="{527C964F-E2D5-D8E7-C513-C47A7E409DF3}"/>
              </a:ext>
            </a:extLst>
          </p:cNvPr>
          <p:cNvSpPr>
            <a:spLocks noGrp="1"/>
          </p:cNvSpPr>
          <p:nvPr>
            <p:ph type="sldNum" sz="quarter" idx="4294967295"/>
          </p:nvPr>
        </p:nvSpPr>
        <p:spPr>
          <a:xfrm>
            <a:off x="412136" y="5943601"/>
            <a:ext cx="968983" cy="651912"/>
          </a:xfrm>
        </p:spPr>
        <p:txBody>
          <a:bodyPr/>
          <a:lstStyle/>
          <a:p>
            <a:pPr>
              <a:spcAft>
                <a:spcPts val="600"/>
              </a:spcAft>
            </a:pPr>
            <a:fld id="{18D65601-5AE2-46FC-B138-694DDD2B510D}" type="slidenum">
              <a:rPr lang="en-US" smtClean="0"/>
              <a:pPr>
                <a:spcAft>
                  <a:spcPts val="600"/>
                </a:spcAft>
              </a:pPr>
              <a:t>4</a:t>
            </a:fld>
            <a:endParaRPr lang="en-US"/>
          </a:p>
        </p:txBody>
      </p:sp>
      <p:pic>
        <p:nvPicPr>
          <p:cNvPr id="7" name="Picture 6">
            <a:extLst>
              <a:ext uri="{FF2B5EF4-FFF2-40B4-BE49-F238E27FC236}">
                <a16:creationId xmlns:a16="http://schemas.microsoft.com/office/drawing/2014/main" id="{3FA63CBE-8C51-886A-950A-5FD41989576A}"/>
              </a:ext>
            </a:extLst>
          </p:cNvPr>
          <p:cNvPicPr>
            <a:picLocks noChangeAspect="1"/>
          </p:cNvPicPr>
          <p:nvPr/>
        </p:nvPicPr>
        <p:blipFill>
          <a:blip r:embed="rId2"/>
          <a:stretch>
            <a:fillRect/>
          </a:stretch>
        </p:blipFill>
        <p:spPr>
          <a:xfrm>
            <a:off x="7358742" y="1219199"/>
            <a:ext cx="4985658" cy="4985658"/>
          </a:xfrm>
          <a:prstGeom prst="rect">
            <a:avLst/>
          </a:prstGeom>
        </p:spPr>
      </p:pic>
    </p:spTree>
    <p:extLst>
      <p:ext uri="{BB962C8B-B14F-4D97-AF65-F5344CB8AC3E}">
        <p14:creationId xmlns:p14="http://schemas.microsoft.com/office/powerpoint/2010/main" val="2906152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D0E47E-D228-15EB-5886-33E9AA181D03}"/>
              </a:ext>
            </a:extLst>
          </p:cNvPr>
          <p:cNvSpPr>
            <a:spLocks noGrp="1"/>
          </p:cNvSpPr>
          <p:nvPr>
            <p:ph type="title"/>
          </p:nvPr>
        </p:nvSpPr>
        <p:spPr>
          <a:xfrm>
            <a:off x="1019482" y="785497"/>
            <a:ext cx="5000318" cy="674264"/>
          </a:xfrm>
        </p:spPr>
        <p:txBody>
          <a:bodyPr>
            <a:noAutofit/>
          </a:bodyPr>
          <a:lstStyle/>
          <a:p>
            <a:r>
              <a:rPr lang="en-US" sz="4400" dirty="0"/>
              <a:t>Notable Statistics </a:t>
            </a:r>
          </a:p>
        </p:txBody>
      </p:sp>
      <p:pic>
        <p:nvPicPr>
          <p:cNvPr id="7" name="Picture Placeholder 6">
            <a:extLst>
              <a:ext uri="{FF2B5EF4-FFF2-40B4-BE49-F238E27FC236}">
                <a16:creationId xmlns:a16="http://schemas.microsoft.com/office/drawing/2014/main" id="{E3DC0081-C60C-F93C-B96B-16F5E953EE3D}"/>
              </a:ext>
            </a:extLst>
          </p:cNvPr>
          <p:cNvPicPr>
            <a:picLocks noGrp="1" noChangeAspect="1"/>
          </p:cNvPicPr>
          <p:nvPr>
            <p:ph type="pic" sz="quarter" idx="13"/>
          </p:nvPr>
        </p:nvPicPr>
        <p:blipFill>
          <a:blip r:embed="rId2"/>
          <a:srcRect l="16204" r="16204"/>
          <a:stretch>
            <a:fillRect/>
          </a:stretch>
        </p:blipFill>
        <p:spPr>
          <a:xfrm>
            <a:off x="7063740" y="-1"/>
            <a:ext cx="4213855" cy="6857999"/>
          </a:xfrm>
          <a:prstGeom prst="rect">
            <a:avLst/>
          </a:prstGeom>
        </p:spPr>
      </p:pic>
      <p:sp>
        <p:nvSpPr>
          <p:cNvPr id="6" name="TextBox 5">
            <a:extLst>
              <a:ext uri="{FF2B5EF4-FFF2-40B4-BE49-F238E27FC236}">
                <a16:creationId xmlns:a16="http://schemas.microsoft.com/office/drawing/2014/main" id="{0F148FEF-C6BD-EED4-389E-19CB192CAD00}"/>
              </a:ext>
            </a:extLst>
          </p:cNvPr>
          <p:cNvSpPr txBox="1"/>
          <p:nvPr/>
        </p:nvSpPr>
        <p:spPr>
          <a:xfrm>
            <a:off x="1019482" y="1917519"/>
            <a:ext cx="5956628" cy="4154984"/>
          </a:xfrm>
          <a:prstGeom prst="rect">
            <a:avLst/>
          </a:prstGeom>
          <a:noFill/>
        </p:spPr>
        <p:txBody>
          <a:bodyPr wrap="square" rtlCol="0">
            <a:spAutoFit/>
          </a:bodyPr>
          <a:lstStyle/>
          <a:p>
            <a:r>
              <a:rPr lang="en-US" sz="2400" dirty="0">
                <a:latin typeface="+mj-lt"/>
              </a:rPr>
              <a:t>Hitting (Excluding Runs per 9 (R/9)</a:t>
            </a:r>
          </a:p>
          <a:p>
            <a:r>
              <a:rPr lang="en-US" sz="2400" dirty="0">
                <a:latin typeface="+mj-lt"/>
              </a:rPr>
              <a:t>AVG: Batting Average</a:t>
            </a:r>
          </a:p>
          <a:p>
            <a:r>
              <a:rPr lang="en-US" sz="2400" dirty="0">
                <a:latin typeface="+mj-lt"/>
              </a:rPr>
              <a:t>SLG: Slugging Percentage</a:t>
            </a:r>
          </a:p>
          <a:p>
            <a:r>
              <a:rPr lang="en-US" sz="2400" dirty="0">
                <a:latin typeface="+mj-lt"/>
              </a:rPr>
              <a:t>OPS: On base + Slugging</a:t>
            </a:r>
          </a:p>
          <a:p>
            <a:r>
              <a:rPr lang="en-US" sz="2400" dirty="0">
                <a:latin typeface="+mj-lt"/>
              </a:rPr>
              <a:t>SO/9 B: Strikeouts per 9 Innings Hitters</a:t>
            </a:r>
          </a:p>
          <a:p>
            <a:endParaRPr lang="en-US" sz="2400" dirty="0">
              <a:latin typeface="+mj-lt"/>
            </a:endParaRPr>
          </a:p>
          <a:p>
            <a:r>
              <a:rPr lang="en-US" sz="2400" dirty="0">
                <a:latin typeface="+mj-lt"/>
              </a:rPr>
              <a:t>Pitching (Excluding Earned Run Avg (ERA)</a:t>
            </a:r>
          </a:p>
          <a:p>
            <a:r>
              <a:rPr lang="en-US" sz="2400" dirty="0">
                <a:latin typeface="+mj-lt"/>
              </a:rPr>
              <a:t>BAA: Batting AVG Against</a:t>
            </a:r>
          </a:p>
          <a:p>
            <a:r>
              <a:rPr lang="en-US" sz="2400" dirty="0">
                <a:latin typeface="+mj-lt"/>
              </a:rPr>
              <a:t>SO/9 P: Strikeouts per 9 Innings Pitchers</a:t>
            </a:r>
          </a:p>
          <a:p>
            <a:r>
              <a:rPr lang="en-US" sz="2400" dirty="0">
                <a:latin typeface="+mj-lt"/>
              </a:rPr>
              <a:t>BB/9: Walks Per 9 Innings</a:t>
            </a:r>
          </a:p>
          <a:p>
            <a:r>
              <a:rPr lang="en-US" sz="2400" dirty="0">
                <a:latin typeface="+mj-lt"/>
              </a:rPr>
              <a:t>WHIP: Walks and Hits per Inning</a:t>
            </a:r>
          </a:p>
        </p:txBody>
      </p:sp>
    </p:spTree>
    <p:extLst>
      <p:ext uri="{BB962C8B-B14F-4D97-AF65-F5344CB8AC3E}">
        <p14:creationId xmlns:p14="http://schemas.microsoft.com/office/powerpoint/2010/main" val="3752118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578D-525D-E35A-BAFB-C8961429EA98}"/>
              </a:ext>
            </a:extLst>
          </p:cNvPr>
          <p:cNvSpPr>
            <a:spLocks noGrp="1"/>
          </p:cNvSpPr>
          <p:nvPr>
            <p:ph type="title"/>
          </p:nvPr>
        </p:nvSpPr>
        <p:spPr>
          <a:xfrm>
            <a:off x="1381119" y="-181950"/>
            <a:ext cx="9150675" cy="1427585"/>
          </a:xfrm>
        </p:spPr>
        <p:txBody>
          <a:bodyPr/>
          <a:lstStyle/>
          <a:p>
            <a:r>
              <a:rPr lang="en-US" dirty="0"/>
              <a:t>Hitting Regressions</a:t>
            </a:r>
          </a:p>
        </p:txBody>
      </p:sp>
      <p:sp>
        <p:nvSpPr>
          <p:cNvPr id="4" name="Slide Number Placeholder 3">
            <a:extLst>
              <a:ext uri="{FF2B5EF4-FFF2-40B4-BE49-F238E27FC236}">
                <a16:creationId xmlns:a16="http://schemas.microsoft.com/office/drawing/2014/main" id="{9178603E-5F2B-26C4-C899-F250D87EE0D7}"/>
              </a:ext>
            </a:extLst>
          </p:cNvPr>
          <p:cNvSpPr>
            <a:spLocks noGrp="1"/>
          </p:cNvSpPr>
          <p:nvPr>
            <p:ph type="sldNum" sz="quarter" idx="15"/>
          </p:nvPr>
        </p:nvSpPr>
        <p:spPr/>
        <p:txBody>
          <a:bodyPr/>
          <a:lstStyle/>
          <a:p>
            <a:fld id="{18D65601-5AE2-46FC-B138-694DDD2B510D}" type="slidenum">
              <a:rPr lang="en-US" smtClean="0"/>
              <a:pPr/>
              <a:t>6</a:t>
            </a:fld>
            <a:endParaRPr lang="en-US" dirty="0"/>
          </a:p>
        </p:txBody>
      </p:sp>
      <p:pic>
        <p:nvPicPr>
          <p:cNvPr id="6" name="Picture 5">
            <a:extLst>
              <a:ext uri="{FF2B5EF4-FFF2-40B4-BE49-F238E27FC236}">
                <a16:creationId xmlns:a16="http://schemas.microsoft.com/office/drawing/2014/main" id="{01D12698-7876-1993-4C41-7A9413E6E967}"/>
              </a:ext>
            </a:extLst>
          </p:cNvPr>
          <p:cNvPicPr>
            <a:picLocks noChangeAspect="1"/>
          </p:cNvPicPr>
          <p:nvPr/>
        </p:nvPicPr>
        <p:blipFill>
          <a:blip r:embed="rId2"/>
          <a:stretch>
            <a:fillRect/>
          </a:stretch>
        </p:blipFill>
        <p:spPr>
          <a:xfrm>
            <a:off x="1338444" y="3952697"/>
            <a:ext cx="4596782" cy="2688569"/>
          </a:xfrm>
          <a:prstGeom prst="rect">
            <a:avLst/>
          </a:prstGeom>
        </p:spPr>
      </p:pic>
      <p:pic>
        <p:nvPicPr>
          <p:cNvPr id="9" name="Content Placeholder 8">
            <a:extLst>
              <a:ext uri="{FF2B5EF4-FFF2-40B4-BE49-F238E27FC236}">
                <a16:creationId xmlns:a16="http://schemas.microsoft.com/office/drawing/2014/main" id="{48257510-6DC4-0988-849A-E64B6FBCF982}"/>
              </a:ext>
            </a:extLst>
          </p:cNvPr>
          <p:cNvPicPr>
            <a:picLocks noGrp="1" noChangeAspect="1"/>
          </p:cNvPicPr>
          <p:nvPr>
            <p:ph sz="quarter" idx="12"/>
          </p:nvPr>
        </p:nvPicPr>
        <p:blipFill>
          <a:blip r:embed="rId3"/>
          <a:stretch>
            <a:fillRect/>
          </a:stretch>
        </p:blipFill>
        <p:spPr>
          <a:xfrm>
            <a:off x="1381119" y="1003712"/>
            <a:ext cx="4554107" cy="2834886"/>
          </a:xfrm>
          <a:prstGeom prst="rect">
            <a:avLst/>
          </a:prstGeom>
        </p:spPr>
      </p:pic>
      <p:pic>
        <p:nvPicPr>
          <p:cNvPr id="10" name="Picture 9">
            <a:extLst>
              <a:ext uri="{FF2B5EF4-FFF2-40B4-BE49-F238E27FC236}">
                <a16:creationId xmlns:a16="http://schemas.microsoft.com/office/drawing/2014/main" id="{AC48C3D4-D541-94E5-8CDD-E4F19A0D8422}"/>
              </a:ext>
            </a:extLst>
          </p:cNvPr>
          <p:cNvPicPr>
            <a:picLocks noChangeAspect="1"/>
          </p:cNvPicPr>
          <p:nvPr/>
        </p:nvPicPr>
        <p:blipFill>
          <a:blip r:embed="rId4"/>
          <a:stretch>
            <a:fillRect/>
          </a:stretch>
        </p:blipFill>
        <p:spPr>
          <a:xfrm>
            <a:off x="6456464" y="1003712"/>
            <a:ext cx="4584589" cy="2834886"/>
          </a:xfrm>
          <a:prstGeom prst="rect">
            <a:avLst/>
          </a:prstGeom>
        </p:spPr>
      </p:pic>
      <p:pic>
        <p:nvPicPr>
          <p:cNvPr id="11" name="Picture 10">
            <a:extLst>
              <a:ext uri="{FF2B5EF4-FFF2-40B4-BE49-F238E27FC236}">
                <a16:creationId xmlns:a16="http://schemas.microsoft.com/office/drawing/2014/main" id="{5A2683AC-E321-1653-10B9-B3555CD1C5E9}"/>
              </a:ext>
            </a:extLst>
          </p:cNvPr>
          <p:cNvPicPr>
            <a:picLocks noChangeAspect="1"/>
          </p:cNvPicPr>
          <p:nvPr/>
        </p:nvPicPr>
        <p:blipFill>
          <a:blip r:embed="rId5"/>
          <a:stretch>
            <a:fillRect/>
          </a:stretch>
        </p:blipFill>
        <p:spPr>
          <a:xfrm>
            <a:off x="6444273" y="3952697"/>
            <a:ext cx="4621169" cy="2688569"/>
          </a:xfrm>
          <a:prstGeom prst="rect">
            <a:avLst/>
          </a:prstGeom>
        </p:spPr>
      </p:pic>
      <p:pic>
        <p:nvPicPr>
          <p:cNvPr id="16" name="Picture 15">
            <a:extLst>
              <a:ext uri="{FF2B5EF4-FFF2-40B4-BE49-F238E27FC236}">
                <a16:creationId xmlns:a16="http://schemas.microsoft.com/office/drawing/2014/main" id="{6C5D9237-87AA-B056-0BB4-642FDFEB072B}"/>
              </a:ext>
            </a:extLst>
          </p:cNvPr>
          <p:cNvPicPr>
            <a:picLocks noChangeAspect="1"/>
          </p:cNvPicPr>
          <p:nvPr/>
        </p:nvPicPr>
        <p:blipFill>
          <a:blip r:embed="rId6"/>
          <a:stretch>
            <a:fillRect/>
          </a:stretch>
        </p:blipFill>
        <p:spPr>
          <a:xfrm>
            <a:off x="5252596" y="1051325"/>
            <a:ext cx="624840" cy="388620"/>
          </a:xfrm>
          <a:prstGeom prst="rect">
            <a:avLst/>
          </a:prstGeom>
        </p:spPr>
      </p:pic>
      <p:pic>
        <p:nvPicPr>
          <p:cNvPr id="17" name="Picture 16">
            <a:extLst>
              <a:ext uri="{FF2B5EF4-FFF2-40B4-BE49-F238E27FC236}">
                <a16:creationId xmlns:a16="http://schemas.microsoft.com/office/drawing/2014/main" id="{768286EF-06EE-CAE3-F500-414AD131D1DA}"/>
              </a:ext>
            </a:extLst>
          </p:cNvPr>
          <p:cNvPicPr>
            <a:picLocks noChangeAspect="1"/>
          </p:cNvPicPr>
          <p:nvPr/>
        </p:nvPicPr>
        <p:blipFill>
          <a:blip r:embed="rId7"/>
          <a:stretch>
            <a:fillRect/>
          </a:stretch>
        </p:blipFill>
        <p:spPr>
          <a:xfrm>
            <a:off x="5252596" y="4034011"/>
            <a:ext cx="624840" cy="388620"/>
          </a:xfrm>
          <a:prstGeom prst="rect">
            <a:avLst/>
          </a:prstGeom>
        </p:spPr>
      </p:pic>
      <p:pic>
        <p:nvPicPr>
          <p:cNvPr id="18" name="Picture 17">
            <a:extLst>
              <a:ext uri="{FF2B5EF4-FFF2-40B4-BE49-F238E27FC236}">
                <a16:creationId xmlns:a16="http://schemas.microsoft.com/office/drawing/2014/main" id="{AF72E8AF-BE56-CB11-1F64-6B391F8A48F9}"/>
              </a:ext>
            </a:extLst>
          </p:cNvPr>
          <p:cNvPicPr>
            <a:picLocks noChangeAspect="1"/>
          </p:cNvPicPr>
          <p:nvPr/>
        </p:nvPicPr>
        <p:blipFill>
          <a:blip r:embed="rId8"/>
          <a:stretch>
            <a:fillRect/>
          </a:stretch>
        </p:blipFill>
        <p:spPr>
          <a:xfrm>
            <a:off x="10297120" y="1081198"/>
            <a:ext cx="624840" cy="388620"/>
          </a:xfrm>
          <a:prstGeom prst="rect">
            <a:avLst/>
          </a:prstGeom>
        </p:spPr>
      </p:pic>
      <p:pic>
        <p:nvPicPr>
          <p:cNvPr id="19" name="Picture 18">
            <a:extLst>
              <a:ext uri="{FF2B5EF4-FFF2-40B4-BE49-F238E27FC236}">
                <a16:creationId xmlns:a16="http://schemas.microsoft.com/office/drawing/2014/main" id="{AA3E5C30-5A1C-5AE3-DABB-26E60D60C69E}"/>
              </a:ext>
            </a:extLst>
          </p:cNvPr>
          <p:cNvPicPr>
            <a:picLocks noChangeAspect="1"/>
          </p:cNvPicPr>
          <p:nvPr/>
        </p:nvPicPr>
        <p:blipFill>
          <a:blip r:embed="rId9"/>
          <a:stretch>
            <a:fillRect/>
          </a:stretch>
        </p:blipFill>
        <p:spPr>
          <a:xfrm>
            <a:off x="10310517" y="4034011"/>
            <a:ext cx="624840" cy="388620"/>
          </a:xfrm>
          <a:prstGeom prst="rect">
            <a:avLst/>
          </a:prstGeom>
        </p:spPr>
      </p:pic>
      <p:sp>
        <p:nvSpPr>
          <p:cNvPr id="20" name="TextBox 19">
            <a:extLst>
              <a:ext uri="{FF2B5EF4-FFF2-40B4-BE49-F238E27FC236}">
                <a16:creationId xmlns:a16="http://schemas.microsoft.com/office/drawing/2014/main" id="{D29F25CB-0A14-F941-3EBF-735B1AEE47F0}"/>
              </a:ext>
            </a:extLst>
          </p:cNvPr>
          <p:cNvSpPr txBox="1"/>
          <p:nvPr/>
        </p:nvSpPr>
        <p:spPr>
          <a:xfrm>
            <a:off x="5737892" y="237352"/>
            <a:ext cx="4933445" cy="461665"/>
          </a:xfrm>
          <a:prstGeom prst="rect">
            <a:avLst/>
          </a:prstGeom>
          <a:noFill/>
        </p:spPr>
        <p:txBody>
          <a:bodyPr wrap="square" rtlCol="0">
            <a:spAutoFit/>
          </a:bodyPr>
          <a:lstStyle/>
          <a:p>
            <a:r>
              <a:rPr lang="en-US" sz="1200" dirty="0"/>
              <a:t>Note: The 5 Orange dots on each graph represent the teams with the top 5 W/L records in the MLB</a:t>
            </a:r>
          </a:p>
        </p:txBody>
      </p:sp>
    </p:spTree>
    <p:extLst>
      <p:ext uri="{BB962C8B-B14F-4D97-AF65-F5344CB8AC3E}">
        <p14:creationId xmlns:p14="http://schemas.microsoft.com/office/powerpoint/2010/main" val="1314546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F03B9B-D46D-E2DC-2074-5EEEECCEB5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7EE86B-33A8-5BAE-D044-E11BAD411813}"/>
              </a:ext>
            </a:extLst>
          </p:cNvPr>
          <p:cNvSpPr>
            <a:spLocks noGrp="1"/>
          </p:cNvSpPr>
          <p:nvPr>
            <p:ph type="title"/>
          </p:nvPr>
        </p:nvSpPr>
        <p:spPr>
          <a:xfrm>
            <a:off x="1381119" y="-181950"/>
            <a:ext cx="9150675" cy="1427585"/>
          </a:xfrm>
        </p:spPr>
        <p:txBody>
          <a:bodyPr/>
          <a:lstStyle/>
          <a:p>
            <a:r>
              <a:rPr lang="en-US" dirty="0"/>
              <a:t>Pitching Regressions</a:t>
            </a:r>
          </a:p>
        </p:txBody>
      </p:sp>
      <p:sp>
        <p:nvSpPr>
          <p:cNvPr id="4" name="Slide Number Placeholder 3">
            <a:extLst>
              <a:ext uri="{FF2B5EF4-FFF2-40B4-BE49-F238E27FC236}">
                <a16:creationId xmlns:a16="http://schemas.microsoft.com/office/drawing/2014/main" id="{F22FFDFA-8FA6-7D5D-EAFA-6C44D59CF041}"/>
              </a:ext>
            </a:extLst>
          </p:cNvPr>
          <p:cNvSpPr>
            <a:spLocks noGrp="1"/>
          </p:cNvSpPr>
          <p:nvPr>
            <p:ph type="sldNum" sz="quarter" idx="15"/>
          </p:nvPr>
        </p:nvSpPr>
        <p:spPr/>
        <p:txBody>
          <a:bodyPr/>
          <a:lstStyle/>
          <a:p>
            <a:fld id="{18D65601-5AE2-46FC-B138-694DDD2B510D}" type="slidenum">
              <a:rPr lang="en-US" smtClean="0"/>
              <a:pPr/>
              <a:t>7</a:t>
            </a:fld>
            <a:endParaRPr lang="en-US" dirty="0"/>
          </a:p>
        </p:txBody>
      </p:sp>
      <p:pic>
        <p:nvPicPr>
          <p:cNvPr id="7" name="Content Placeholder 6">
            <a:extLst>
              <a:ext uri="{FF2B5EF4-FFF2-40B4-BE49-F238E27FC236}">
                <a16:creationId xmlns:a16="http://schemas.microsoft.com/office/drawing/2014/main" id="{FEC8219B-0026-AE4D-EB1B-7ACD4C47CAF3}"/>
              </a:ext>
            </a:extLst>
          </p:cNvPr>
          <p:cNvPicPr>
            <a:picLocks noGrp="1" noChangeAspect="1"/>
          </p:cNvPicPr>
          <p:nvPr>
            <p:ph sz="quarter" idx="12"/>
          </p:nvPr>
        </p:nvPicPr>
        <p:blipFill>
          <a:blip r:embed="rId2"/>
          <a:stretch>
            <a:fillRect/>
          </a:stretch>
        </p:blipFill>
        <p:spPr>
          <a:xfrm>
            <a:off x="1320152" y="893014"/>
            <a:ext cx="4560203" cy="2828789"/>
          </a:xfrm>
          <a:prstGeom prst="rect">
            <a:avLst/>
          </a:prstGeom>
        </p:spPr>
      </p:pic>
      <p:pic>
        <p:nvPicPr>
          <p:cNvPr id="8" name="Picture 7">
            <a:extLst>
              <a:ext uri="{FF2B5EF4-FFF2-40B4-BE49-F238E27FC236}">
                <a16:creationId xmlns:a16="http://schemas.microsoft.com/office/drawing/2014/main" id="{2C52CF40-D5AD-F995-0212-C197A6FACB62}"/>
              </a:ext>
            </a:extLst>
          </p:cNvPr>
          <p:cNvPicPr>
            <a:picLocks noChangeAspect="1"/>
          </p:cNvPicPr>
          <p:nvPr/>
        </p:nvPicPr>
        <p:blipFill>
          <a:blip r:embed="rId3"/>
          <a:stretch>
            <a:fillRect/>
          </a:stretch>
        </p:blipFill>
        <p:spPr>
          <a:xfrm>
            <a:off x="6275066" y="893014"/>
            <a:ext cx="4596782" cy="2828789"/>
          </a:xfrm>
          <a:prstGeom prst="rect">
            <a:avLst/>
          </a:prstGeom>
        </p:spPr>
      </p:pic>
      <p:pic>
        <p:nvPicPr>
          <p:cNvPr id="12" name="Picture 11">
            <a:extLst>
              <a:ext uri="{FF2B5EF4-FFF2-40B4-BE49-F238E27FC236}">
                <a16:creationId xmlns:a16="http://schemas.microsoft.com/office/drawing/2014/main" id="{AA796C2A-3053-4FC2-11DD-8D9A4A75156D}"/>
              </a:ext>
            </a:extLst>
          </p:cNvPr>
          <p:cNvPicPr>
            <a:picLocks noChangeAspect="1"/>
          </p:cNvPicPr>
          <p:nvPr/>
        </p:nvPicPr>
        <p:blipFill>
          <a:blip r:embed="rId4"/>
          <a:stretch>
            <a:fillRect/>
          </a:stretch>
        </p:blipFill>
        <p:spPr>
          <a:xfrm>
            <a:off x="1320152" y="3870365"/>
            <a:ext cx="4584589" cy="2725148"/>
          </a:xfrm>
          <a:prstGeom prst="rect">
            <a:avLst/>
          </a:prstGeom>
        </p:spPr>
      </p:pic>
      <p:pic>
        <p:nvPicPr>
          <p:cNvPr id="13" name="Picture 12">
            <a:extLst>
              <a:ext uri="{FF2B5EF4-FFF2-40B4-BE49-F238E27FC236}">
                <a16:creationId xmlns:a16="http://schemas.microsoft.com/office/drawing/2014/main" id="{3DB8537F-263D-1765-08BC-10FA33F42655}"/>
              </a:ext>
            </a:extLst>
          </p:cNvPr>
          <p:cNvPicPr>
            <a:picLocks noChangeAspect="1"/>
          </p:cNvPicPr>
          <p:nvPr/>
        </p:nvPicPr>
        <p:blipFill>
          <a:blip r:embed="rId5"/>
          <a:stretch>
            <a:fillRect/>
          </a:stretch>
        </p:blipFill>
        <p:spPr>
          <a:xfrm>
            <a:off x="6287261" y="3870366"/>
            <a:ext cx="4621169" cy="2725148"/>
          </a:xfrm>
          <a:prstGeom prst="rect">
            <a:avLst/>
          </a:prstGeom>
        </p:spPr>
      </p:pic>
      <p:pic>
        <p:nvPicPr>
          <p:cNvPr id="14" name="Picture 13">
            <a:extLst>
              <a:ext uri="{FF2B5EF4-FFF2-40B4-BE49-F238E27FC236}">
                <a16:creationId xmlns:a16="http://schemas.microsoft.com/office/drawing/2014/main" id="{19BF9D43-B6EB-60C0-5091-5E59EBC3E1E3}"/>
              </a:ext>
            </a:extLst>
          </p:cNvPr>
          <p:cNvPicPr>
            <a:picLocks noChangeAspect="1"/>
          </p:cNvPicPr>
          <p:nvPr/>
        </p:nvPicPr>
        <p:blipFill>
          <a:blip r:embed="rId6"/>
          <a:stretch>
            <a:fillRect/>
          </a:stretch>
        </p:blipFill>
        <p:spPr>
          <a:xfrm>
            <a:off x="5140451" y="1005577"/>
            <a:ext cx="624840" cy="388620"/>
          </a:xfrm>
          <a:prstGeom prst="rect">
            <a:avLst/>
          </a:prstGeom>
        </p:spPr>
      </p:pic>
      <p:sp>
        <p:nvSpPr>
          <p:cNvPr id="15" name="TextBox 14">
            <a:extLst>
              <a:ext uri="{FF2B5EF4-FFF2-40B4-BE49-F238E27FC236}">
                <a16:creationId xmlns:a16="http://schemas.microsoft.com/office/drawing/2014/main" id="{5BB7531D-46D8-B567-3039-CF60C67CD8B6}"/>
              </a:ext>
            </a:extLst>
          </p:cNvPr>
          <p:cNvSpPr txBox="1"/>
          <p:nvPr/>
        </p:nvSpPr>
        <p:spPr>
          <a:xfrm>
            <a:off x="6193971" y="163286"/>
            <a:ext cx="4963886" cy="646331"/>
          </a:xfrm>
          <a:prstGeom prst="rect">
            <a:avLst/>
          </a:prstGeom>
          <a:noFill/>
        </p:spPr>
        <p:txBody>
          <a:bodyPr wrap="square" rtlCol="0">
            <a:spAutoFit/>
          </a:bodyPr>
          <a:lstStyle/>
          <a:p>
            <a:r>
              <a:rPr lang="en-US" sz="1200" dirty="0">
                <a:latin typeface="+mj-lt"/>
              </a:rPr>
              <a:t>Note: We Would have looked at HR/9, however upon review, teams had very low variety in HR allowed per game, therefore no statistical significance would have existed</a:t>
            </a:r>
          </a:p>
        </p:txBody>
      </p:sp>
      <p:pic>
        <p:nvPicPr>
          <p:cNvPr id="16" name="Picture 15">
            <a:extLst>
              <a:ext uri="{FF2B5EF4-FFF2-40B4-BE49-F238E27FC236}">
                <a16:creationId xmlns:a16="http://schemas.microsoft.com/office/drawing/2014/main" id="{023B33D0-3681-AC7C-3650-D632883F8D16}"/>
              </a:ext>
            </a:extLst>
          </p:cNvPr>
          <p:cNvPicPr>
            <a:picLocks noChangeAspect="1"/>
          </p:cNvPicPr>
          <p:nvPr/>
        </p:nvPicPr>
        <p:blipFill>
          <a:blip r:embed="rId7"/>
          <a:stretch>
            <a:fillRect/>
          </a:stretch>
        </p:blipFill>
        <p:spPr>
          <a:xfrm>
            <a:off x="10186041" y="1005577"/>
            <a:ext cx="624840" cy="388620"/>
          </a:xfrm>
          <a:prstGeom prst="rect">
            <a:avLst/>
          </a:prstGeom>
        </p:spPr>
      </p:pic>
      <p:pic>
        <p:nvPicPr>
          <p:cNvPr id="17" name="Picture 16">
            <a:extLst>
              <a:ext uri="{FF2B5EF4-FFF2-40B4-BE49-F238E27FC236}">
                <a16:creationId xmlns:a16="http://schemas.microsoft.com/office/drawing/2014/main" id="{98396033-2C0C-DED7-FE0E-A52FE416525F}"/>
              </a:ext>
            </a:extLst>
          </p:cNvPr>
          <p:cNvPicPr>
            <a:picLocks noChangeAspect="1"/>
          </p:cNvPicPr>
          <p:nvPr/>
        </p:nvPicPr>
        <p:blipFill>
          <a:blip r:embed="rId8"/>
          <a:stretch>
            <a:fillRect/>
          </a:stretch>
        </p:blipFill>
        <p:spPr>
          <a:xfrm>
            <a:off x="4805171" y="3961772"/>
            <a:ext cx="960120" cy="388620"/>
          </a:xfrm>
          <a:prstGeom prst="rect">
            <a:avLst/>
          </a:prstGeom>
        </p:spPr>
      </p:pic>
      <p:pic>
        <p:nvPicPr>
          <p:cNvPr id="18" name="Picture 17">
            <a:extLst>
              <a:ext uri="{FF2B5EF4-FFF2-40B4-BE49-F238E27FC236}">
                <a16:creationId xmlns:a16="http://schemas.microsoft.com/office/drawing/2014/main" id="{D9DA7B03-3540-1950-6D72-B7D8BE1E1E42}"/>
              </a:ext>
            </a:extLst>
          </p:cNvPr>
          <p:cNvPicPr>
            <a:picLocks noChangeAspect="1"/>
          </p:cNvPicPr>
          <p:nvPr/>
        </p:nvPicPr>
        <p:blipFill>
          <a:blip r:embed="rId9"/>
          <a:stretch>
            <a:fillRect/>
          </a:stretch>
        </p:blipFill>
        <p:spPr>
          <a:xfrm>
            <a:off x="10219374" y="3917764"/>
            <a:ext cx="624840" cy="388620"/>
          </a:xfrm>
          <a:prstGeom prst="rect">
            <a:avLst/>
          </a:prstGeom>
        </p:spPr>
      </p:pic>
    </p:spTree>
    <p:extLst>
      <p:ext uri="{BB962C8B-B14F-4D97-AF65-F5344CB8AC3E}">
        <p14:creationId xmlns:p14="http://schemas.microsoft.com/office/powerpoint/2010/main" val="1133626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D3EE9-D9A2-DC09-A353-61D616FFD35D}"/>
              </a:ext>
            </a:extLst>
          </p:cNvPr>
          <p:cNvSpPr>
            <a:spLocks noGrp="1"/>
          </p:cNvSpPr>
          <p:nvPr>
            <p:ph type="title"/>
          </p:nvPr>
        </p:nvSpPr>
        <p:spPr>
          <a:xfrm>
            <a:off x="1096077" y="-138406"/>
            <a:ext cx="9150675" cy="1427585"/>
          </a:xfrm>
        </p:spPr>
        <p:txBody>
          <a:bodyPr/>
          <a:lstStyle/>
          <a:p>
            <a:r>
              <a:rPr lang="en-US" dirty="0"/>
              <a:t>Most Crucial Batting Statistic</a:t>
            </a:r>
          </a:p>
        </p:txBody>
      </p:sp>
      <p:sp>
        <p:nvSpPr>
          <p:cNvPr id="4" name="Slide Number Placeholder 3">
            <a:extLst>
              <a:ext uri="{FF2B5EF4-FFF2-40B4-BE49-F238E27FC236}">
                <a16:creationId xmlns:a16="http://schemas.microsoft.com/office/drawing/2014/main" id="{04B14CD3-60B8-6BEA-86CF-953B72450E8F}"/>
              </a:ext>
            </a:extLst>
          </p:cNvPr>
          <p:cNvSpPr>
            <a:spLocks noGrp="1"/>
          </p:cNvSpPr>
          <p:nvPr>
            <p:ph type="sldNum" sz="quarter" idx="15"/>
          </p:nvPr>
        </p:nvSpPr>
        <p:spPr/>
        <p:txBody>
          <a:bodyPr/>
          <a:lstStyle/>
          <a:p>
            <a:fld id="{18D65601-5AE2-46FC-B138-694DDD2B510D}" type="slidenum">
              <a:rPr lang="en-US" smtClean="0"/>
              <a:pPr/>
              <a:t>8</a:t>
            </a:fld>
            <a:endParaRPr lang="en-US" dirty="0"/>
          </a:p>
        </p:txBody>
      </p:sp>
      <p:pic>
        <p:nvPicPr>
          <p:cNvPr id="9" name="Picture 8">
            <a:extLst>
              <a:ext uri="{FF2B5EF4-FFF2-40B4-BE49-F238E27FC236}">
                <a16:creationId xmlns:a16="http://schemas.microsoft.com/office/drawing/2014/main" id="{CF3171DD-F2CD-1D23-A4FF-2CA672F7A997}"/>
              </a:ext>
            </a:extLst>
          </p:cNvPr>
          <p:cNvPicPr>
            <a:picLocks noChangeAspect="1"/>
          </p:cNvPicPr>
          <p:nvPr/>
        </p:nvPicPr>
        <p:blipFill>
          <a:blip r:embed="rId2"/>
          <a:stretch>
            <a:fillRect/>
          </a:stretch>
        </p:blipFill>
        <p:spPr>
          <a:xfrm>
            <a:off x="1096077" y="1013556"/>
            <a:ext cx="4584589" cy="2720244"/>
          </a:xfrm>
          <a:prstGeom prst="rect">
            <a:avLst/>
          </a:prstGeom>
        </p:spPr>
      </p:pic>
      <p:sp>
        <p:nvSpPr>
          <p:cNvPr id="11" name="TextBox 10">
            <a:extLst>
              <a:ext uri="{FF2B5EF4-FFF2-40B4-BE49-F238E27FC236}">
                <a16:creationId xmlns:a16="http://schemas.microsoft.com/office/drawing/2014/main" id="{C7CCCBBC-2967-FCF1-A7C0-03F3DBA0132C}"/>
              </a:ext>
            </a:extLst>
          </p:cNvPr>
          <p:cNvSpPr txBox="1"/>
          <p:nvPr/>
        </p:nvSpPr>
        <p:spPr>
          <a:xfrm>
            <a:off x="1096077" y="4193524"/>
            <a:ext cx="10789488" cy="2769989"/>
          </a:xfrm>
          <a:prstGeom prst="rect">
            <a:avLst/>
          </a:prstGeom>
          <a:noFill/>
        </p:spPr>
        <p:txBody>
          <a:bodyPr wrap="square" rtlCol="0">
            <a:spAutoFit/>
          </a:bodyPr>
          <a:lstStyle/>
          <a:p>
            <a:r>
              <a:rPr lang="en-US" sz="2400" dirty="0">
                <a:latin typeface="+mj-lt"/>
              </a:rPr>
              <a:t>OPS is clearly the most significant statistic for hitters. Having a p value that is essential 0 implies theoretical certainty that OPS has a strong and direct impact on a team’s win percentage. Not only this, but the R</a:t>
            </a:r>
            <a:r>
              <a:rPr lang="en-US" sz="2400" baseline="30000" dirty="0">
                <a:latin typeface="+mj-lt"/>
              </a:rPr>
              <a:t>2</a:t>
            </a:r>
            <a:r>
              <a:rPr lang="en-US" sz="2400" dirty="0">
                <a:latin typeface="+mj-lt"/>
              </a:rPr>
              <a:t> value of .6322 means that over 60% of the variation in team win percentage can be explained by variation in OPS. </a:t>
            </a:r>
          </a:p>
          <a:p>
            <a:endParaRPr lang="en-US" dirty="0"/>
          </a:p>
          <a:p>
            <a:endParaRPr lang="en-US" dirty="0"/>
          </a:p>
          <a:p>
            <a:endParaRPr lang="en-US" dirty="0"/>
          </a:p>
        </p:txBody>
      </p:sp>
      <p:pic>
        <p:nvPicPr>
          <p:cNvPr id="17" name="Picture 16">
            <a:extLst>
              <a:ext uri="{FF2B5EF4-FFF2-40B4-BE49-F238E27FC236}">
                <a16:creationId xmlns:a16="http://schemas.microsoft.com/office/drawing/2014/main" id="{CDCEE753-8CB4-F538-8F66-5331D92E2EF9}"/>
              </a:ext>
            </a:extLst>
          </p:cNvPr>
          <p:cNvPicPr>
            <a:picLocks noChangeAspect="1"/>
          </p:cNvPicPr>
          <p:nvPr/>
        </p:nvPicPr>
        <p:blipFill>
          <a:blip r:embed="rId3"/>
          <a:stretch>
            <a:fillRect/>
          </a:stretch>
        </p:blipFill>
        <p:spPr>
          <a:xfrm>
            <a:off x="5814441" y="1279481"/>
            <a:ext cx="5272229" cy="291036"/>
          </a:xfrm>
          <a:prstGeom prst="rect">
            <a:avLst/>
          </a:prstGeom>
        </p:spPr>
      </p:pic>
      <p:pic>
        <p:nvPicPr>
          <p:cNvPr id="18" name="Picture 17">
            <a:extLst>
              <a:ext uri="{FF2B5EF4-FFF2-40B4-BE49-F238E27FC236}">
                <a16:creationId xmlns:a16="http://schemas.microsoft.com/office/drawing/2014/main" id="{6E664DA6-8A6F-08E2-7D92-004750D677AC}"/>
              </a:ext>
            </a:extLst>
          </p:cNvPr>
          <p:cNvPicPr>
            <a:picLocks noChangeAspect="1"/>
          </p:cNvPicPr>
          <p:nvPr/>
        </p:nvPicPr>
        <p:blipFill>
          <a:blip r:embed="rId4"/>
          <a:stretch>
            <a:fillRect/>
          </a:stretch>
        </p:blipFill>
        <p:spPr>
          <a:xfrm>
            <a:off x="5823694" y="1560509"/>
            <a:ext cx="5281480" cy="302760"/>
          </a:xfrm>
          <a:prstGeom prst="rect">
            <a:avLst/>
          </a:prstGeom>
        </p:spPr>
      </p:pic>
      <p:pic>
        <p:nvPicPr>
          <p:cNvPr id="19" name="Picture 18">
            <a:extLst>
              <a:ext uri="{FF2B5EF4-FFF2-40B4-BE49-F238E27FC236}">
                <a16:creationId xmlns:a16="http://schemas.microsoft.com/office/drawing/2014/main" id="{3B4D9910-866A-096A-6DC2-F73721DF4540}"/>
              </a:ext>
            </a:extLst>
          </p:cNvPr>
          <p:cNvPicPr>
            <a:picLocks noChangeAspect="1"/>
          </p:cNvPicPr>
          <p:nvPr/>
        </p:nvPicPr>
        <p:blipFill>
          <a:blip r:embed="rId5"/>
          <a:stretch>
            <a:fillRect/>
          </a:stretch>
        </p:blipFill>
        <p:spPr>
          <a:xfrm>
            <a:off x="5814442" y="1851856"/>
            <a:ext cx="5272229" cy="297804"/>
          </a:xfrm>
          <a:prstGeom prst="rect">
            <a:avLst/>
          </a:prstGeom>
        </p:spPr>
      </p:pic>
      <p:pic>
        <p:nvPicPr>
          <p:cNvPr id="22" name="Picture 21">
            <a:extLst>
              <a:ext uri="{FF2B5EF4-FFF2-40B4-BE49-F238E27FC236}">
                <a16:creationId xmlns:a16="http://schemas.microsoft.com/office/drawing/2014/main" id="{236E56FE-47CD-A126-C590-8A884F82A586}"/>
              </a:ext>
            </a:extLst>
          </p:cNvPr>
          <p:cNvPicPr>
            <a:picLocks noChangeAspect="1"/>
          </p:cNvPicPr>
          <p:nvPr/>
        </p:nvPicPr>
        <p:blipFill>
          <a:blip r:embed="rId6"/>
          <a:stretch>
            <a:fillRect/>
          </a:stretch>
        </p:blipFill>
        <p:spPr>
          <a:xfrm>
            <a:off x="5823691" y="2123008"/>
            <a:ext cx="5281479" cy="307991"/>
          </a:xfrm>
          <a:prstGeom prst="rect">
            <a:avLst/>
          </a:prstGeom>
        </p:spPr>
      </p:pic>
      <p:pic>
        <p:nvPicPr>
          <p:cNvPr id="23" name="Picture 22">
            <a:extLst>
              <a:ext uri="{FF2B5EF4-FFF2-40B4-BE49-F238E27FC236}">
                <a16:creationId xmlns:a16="http://schemas.microsoft.com/office/drawing/2014/main" id="{A7D270A0-BD33-06FA-81C0-C8F1E539FD96}"/>
              </a:ext>
            </a:extLst>
          </p:cNvPr>
          <p:cNvPicPr>
            <a:picLocks noChangeAspect="1"/>
          </p:cNvPicPr>
          <p:nvPr/>
        </p:nvPicPr>
        <p:blipFill>
          <a:blip r:embed="rId7"/>
          <a:stretch>
            <a:fillRect/>
          </a:stretch>
        </p:blipFill>
        <p:spPr>
          <a:xfrm>
            <a:off x="5814441" y="2908426"/>
            <a:ext cx="5290728" cy="309198"/>
          </a:xfrm>
          <a:prstGeom prst="rect">
            <a:avLst/>
          </a:prstGeom>
        </p:spPr>
      </p:pic>
    </p:spTree>
    <p:extLst>
      <p:ext uri="{BB962C8B-B14F-4D97-AF65-F5344CB8AC3E}">
        <p14:creationId xmlns:p14="http://schemas.microsoft.com/office/powerpoint/2010/main" val="3468825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F4A473-E205-2E6C-EA37-9670FF8962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CD681D-8A5D-C808-8CE3-8CDDAA9F3C23}"/>
              </a:ext>
            </a:extLst>
          </p:cNvPr>
          <p:cNvSpPr>
            <a:spLocks noGrp="1"/>
          </p:cNvSpPr>
          <p:nvPr>
            <p:ph type="title"/>
          </p:nvPr>
        </p:nvSpPr>
        <p:spPr>
          <a:xfrm>
            <a:off x="1096077" y="-138406"/>
            <a:ext cx="9150675" cy="1427585"/>
          </a:xfrm>
        </p:spPr>
        <p:txBody>
          <a:bodyPr/>
          <a:lstStyle/>
          <a:p>
            <a:r>
              <a:rPr lang="en-US" dirty="0"/>
              <a:t>Most Crucial Batting Statistic (Continued)</a:t>
            </a:r>
          </a:p>
        </p:txBody>
      </p:sp>
      <p:sp>
        <p:nvSpPr>
          <p:cNvPr id="4" name="Slide Number Placeholder 3">
            <a:extLst>
              <a:ext uri="{FF2B5EF4-FFF2-40B4-BE49-F238E27FC236}">
                <a16:creationId xmlns:a16="http://schemas.microsoft.com/office/drawing/2014/main" id="{B1FAC63D-7DB2-FE9A-9D58-667FD1089ECD}"/>
              </a:ext>
            </a:extLst>
          </p:cNvPr>
          <p:cNvSpPr>
            <a:spLocks noGrp="1"/>
          </p:cNvSpPr>
          <p:nvPr>
            <p:ph type="sldNum" sz="quarter" idx="15"/>
          </p:nvPr>
        </p:nvSpPr>
        <p:spPr/>
        <p:txBody>
          <a:bodyPr/>
          <a:lstStyle/>
          <a:p>
            <a:fld id="{18D65601-5AE2-46FC-B138-694DDD2B510D}" type="slidenum">
              <a:rPr lang="en-US" smtClean="0"/>
              <a:pPr/>
              <a:t>9</a:t>
            </a:fld>
            <a:endParaRPr lang="en-US" dirty="0"/>
          </a:p>
        </p:txBody>
      </p:sp>
      <p:pic>
        <p:nvPicPr>
          <p:cNvPr id="9" name="Picture 8">
            <a:extLst>
              <a:ext uri="{FF2B5EF4-FFF2-40B4-BE49-F238E27FC236}">
                <a16:creationId xmlns:a16="http://schemas.microsoft.com/office/drawing/2014/main" id="{9DF77C1B-9E0C-C5BB-C020-0D00EA3D4ADA}"/>
              </a:ext>
            </a:extLst>
          </p:cNvPr>
          <p:cNvPicPr>
            <a:picLocks noChangeAspect="1"/>
          </p:cNvPicPr>
          <p:nvPr/>
        </p:nvPicPr>
        <p:blipFill>
          <a:blip r:embed="rId2"/>
          <a:stretch>
            <a:fillRect/>
          </a:stretch>
        </p:blipFill>
        <p:spPr>
          <a:xfrm>
            <a:off x="1086826" y="1023257"/>
            <a:ext cx="4584589" cy="2737370"/>
          </a:xfrm>
          <a:prstGeom prst="rect">
            <a:avLst/>
          </a:prstGeom>
        </p:spPr>
      </p:pic>
      <p:sp>
        <p:nvSpPr>
          <p:cNvPr id="11" name="TextBox 10">
            <a:extLst>
              <a:ext uri="{FF2B5EF4-FFF2-40B4-BE49-F238E27FC236}">
                <a16:creationId xmlns:a16="http://schemas.microsoft.com/office/drawing/2014/main" id="{1901D3AF-2ECA-E296-4F23-1B082EAF4BC5}"/>
              </a:ext>
            </a:extLst>
          </p:cNvPr>
          <p:cNvSpPr txBox="1"/>
          <p:nvPr/>
        </p:nvSpPr>
        <p:spPr>
          <a:xfrm>
            <a:off x="1096077" y="3949574"/>
            <a:ext cx="10789488" cy="2308324"/>
          </a:xfrm>
          <a:prstGeom prst="rect">
            <a:avLst/>
          </a:prstGeom>
          <a:noFill/>
        </p:spPr>
        <p:txBody>
          <a:bodyPr wrap="square" rtlCol="0">
            <a:spAutoFit/>
          </a:bodyPr>
          <a:lstStyle/>
          <a:p>
            <a:r>
              <a:rPr lang="en-US" dirty="0">
                <a:latin typeface="+mj-lt"/>
              </a:rPr>
              <a:t>Although OPS reigns far above all other statistics, we must note that this is largely due to the slugging aspect of this statistic. A few of the main statistics that make up OPS are OBP (On Base Percentage), and Slugging Percentage. When we look at the data above, the significance level of SLG far outweighs that BA. Through this analysis, we can get a clear idea of what separates the good teams from the championship teams </a:t>
            </a:r>
          </a:p>
          <a:p>
            <a:endParaRPr lang="en-US" dirty="0">
              <a:latin typeface="+mj-lt"/>
            </a:endParaRPr>
          </a:p>
          <a:p>
            <a:r>
              <a:rPr lang="en-US" dirty="0">
                <a:latin typeface="+mj-lt"/>
              </a:rPr>
              <a:t>BA certainly is significant, and teams that hit more will tend to win more games; however, the numbers clearly show that power is crucial to being one of the greats</a:t>
            </a:r>
          </a:p>
        </p:txBody>
      </p:sp>
      <p:pic>
        <p:nvPicPr>
          <p:cNvPr id="17" name="Picture 16">
            <a:extLst>
              <a:ext uri="{FF2B5EF4-FFF2-40B4-BE49-F238E27FC236}">
                <a16:creationId xmlns:a16="http://schemas.microsoft.com/office/drawing/2014/main" id="{50F29745-636F-74E2-E565-FAF298D49CDE}"/>
              </a:ext>
            </a:extLst>
          </p:cNvPr>
          <p:cNvPicPr>
            <a:picLocks noChangeAspect="1"/>
          </p:cNvPicPr>
          <p:nvPr/>
        </p:nvPicPr>
        <p:blipFill>
          <a:blip r:embed="rId3"/>
          <a:stretch>
            <a:fillRect/>
          </a:stretch>
        </p:blipFill>
        <p:spPr>
          <a:xfrm>
            <a:off x="5814441" y="1279481"/>
            <a:ext cx="5272229" cy="291036"/>
          </a:xfrm>
          <a:prstGeom prst="rect">
            <a:avLst/>
          </a:prstGeom>
        </p:spPr>
      </p:pic>
      <p:pic>
        <p:nvPicPr>
          <p:cNvPr id="18" name="Picture 17">
            <a:extLst>
              <a:ext uri="{FF2B5EF4-FFF2-40B4-BE49-F238E27FC236}">
                <a16:creationId xmlns:a16="http://schemas.microsoft.com/office/drawing/2014/main" id="{290F508C-21BC-A505-8F6A-6814323951D2}"/>
              </a:ext>
            </a:extLst>
          </p:cNvPr>
          <p:cNvPicPr>
            <a:picLocks noChangeAspect="1"/>
          </p:cNvPicPr>
          <p:nvPr/>
        </p:nvPicPr>
        <p:blipFill>
          <a:blip r:embed="rId4"/>
          <a:stretch>
            <a:fillRect/>
          </a:stretch>
        </p:blipFill>
        <p:spPr>
          <a:xfrm>
            <a:off x="5823694" y="1560509"/>
            <a:ext cx="5281480" cy="302760"/>
          </a:xfrm>
          <a:prstGeom prst="rect">
            <a:avLst/>
          </a:prstGeom>
        </p:spPr>
      </p:pic>
      <p:pic>
        <p:nvPicPr>
          <p:cNvPr id="19" name="Picture 18">
            <a:extLst>
              <a:ext uri="{FF2B5EF4-FFF2-40B4-BE49-F238E27FC236}">
                <a16:creationId xmlns:a16="http://schemas.microsoft.com/office/drawing/2014/main" id="{D5CBAA75-7C9C-B397-C7D6-EF6AACAFA5D0}"/>
              </a:ext>
            </a:extLst>
          </p:cNvPr>
          <p:cNvPicPr>
            <a:picLocks noChangeAspect="1"/>
          </p:cNvPicPr>
          <p:nvPr/>
        </p:nvPicPr>
        <p:blipFill>
          <a:blip r:embed="rId5"/>
          <a:stretch>
            <a:fillRect/>
          </a:stretch>
        </p:blipFill>
        <p:spPr>
          <a:xfrm>
            <a:off x="5814442" y="1851856"/>
            <a:ext cx="5272229" cy="297804"/>
          </a:xfrm>
          <a:prstGeom prst="rect">
            <a:avLst/>
          </a:prstGeom>
        </p:spPr>
      </p:pic>
      <p:pic>
        <p:nvPicPr>
          <p:cNvPr id="22" name="Picture 21">
            <a:extLst>
              <a:ext uri="{FF2B5EF4-FFF2-40B4-BE49-F238E27FC236}">
                <a16:creationId xmlns:a16="http://schemas.microsoft.com/office/drawing/2014/main" id="{F662F873-353D-3ADD-F9DE-3EFCBB9E8B7D}"/>
              </a:ext>
            </a:extLst>
          </p:cNvPr>
          <p:cNvPicPr>
            <a:picLocks noChangeAspect="1"/>
          </p:cNvPicPr>
          <p:nvPr/>
        </p:nvPicPr>
        <p:blipFill>
          <a:blip r:embed="rId6"/>
          <a:stretch>
            <a:fillRect/>
          </a:stretch>
        </p:blipFill>
        <p:spPr>
          <a:xfrm>
            <a:off x="5823691" y="2123008"/>
            <a:ext cx="5281479" cy="307991"/>
          </a:xfrm>
          <a:prstGeom prst="rect">
            <a:avLst/>
          </a:prstGeom>
        </p:spPr>
      </p:pic>
      <p:pic>
        <p:nvPicPr>
          <p:cNvPr id="23" name="Picture 22">
            <a:extLst>
              <a:ext uri="{FF2B5EF4-FFF2-40B4-BE49-F238E27FC236}">
                <a16:creationId xmlns:a16="http://schemas.microsoft.com/office/drawing/2014/main" id="{7BFCD5D5-72B4-9891-5172-4267133D6687}"/>
              </a:ext>
            </a:extLst>
          </p:cNvPr>
          <p:cNvPicPr>
            <a:picLocks noChangeAspect="1"/>
          </p:cNvPicPr>
          <p:nvPr/>
        </p:nvPicPr>
        <p:blipFill>
          <a:blip r:embed="rId7"/>
          <a:stretch>
            <a:fillRect/>
          </a:stretch>
        </p:blipFill>
        <p:spPr>
          <a:xfrm>
            <a:off x="5814441" y="2908426"/>
            <a:ext cx="5290728" cy="309198"/>
          </a:xfrm>
          <a:prstGeom prst="rect">
            <a:avLst/>
          </a:prstGeom>
        </p:spPr>
      </p:pic>
    </p:spTree>
    <p:extLst>
      <p:ext uri="{BB962C8B-B14F-4D97-AF65-F5344CB8AC3E}">
        <p14:creationId xmlns:p14="http://schemas.microsoft.com/office/powerpoint/2010/main" val="191074814"/>
      </p:ext>
    </p:extLst>
  </p:cSld>
  <p:clrMapOvr>
    <a:masterClrMapping/>
  </p:clrMapOvr>
</p:sld>
</file>

<file path=ppt/theme/theme1.xml><?xml version="1.0" encoding="utf-8"?>
<a:theme xmlns:a="http://schemas.openxmlformats.org/drawingml/2006/main" name="Custom">
  <a:themeElements>
    <a:clrScheme name="Custom 23">
      <a:dk1>
        <a:sysClr val="windowText" lastClr="000000"/>
      </a:dk1>
      <a:lt1>
        <a:sysClr val="window" lastClr="FFFFFF"/>
      </a:lt1>
      <a:dk2>
        <a:srgbClr val="44546A"/>
      </a:dk2>
      <a:lt2>
        <a:srgbClr val="E7E6E6"/>
      </a:lt2>
      <a:accent1>
        <a:srgbClr val="58696B"/>
      </a:accent1>
      <a:accent2>
        <a:srgbClr val="95B8BF"/>
      </a:accent2>
      <a:accent3>
        <a:srgbClr val="BFD4D9"/>
      </a:accent3>
      <a:accent4>
        <a:srgbClr val="5B4839"/>
      </a:accent4>
      <a:accent5>
        <a:srgbClr val="C3A398"/>
      </a:accent5>
      <a:accent6>
        <a:srgbClr val="CA553E"/>
      </a:accent6>
      <a:hlink>
        <a:srgbClr val="0563C1"/>
      </a:hlink>
      <a:folHlink>
        <a:srgbClr val="954F72"/>
      </a:folHlink>
    </a:clrScheme>
    <a:fontScheme name="Custom 30">
      <a:majorFont>
        <a:latin typeface="Tisa Offc Serif Pro"/>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5">
              <a:lumMod val="20000"/>
              <a:lumOff val="8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TM78544816_Win32_SL_V10" id="{8934A6D9-B969-498F-A646-4B502FD69C4E}" vid="{AA78C1C8-456D-41A9-83FC-BC8B9A8EE3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B7358-0BCB-4DEB-B717-C1D7CC555F0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DE3707C-8CAB-4302-B7E1-D32E1543E05C}">
  <ds:schemaRefs>
    <ds:schemaRef ds:uri="http://schemas.microsoft.com/sharepoint/v3/contenttype/forms"/>
  </ds:schemaRefs>
</ds:datastoreItem>
</file>

<file path=customXml/itemProps3.xml><?xml version="1.0" encoding="utf-8"?>
<ds:datastoreItem xmlns:ds="http://schemas.openxmlformats.org/officeDocument/2006/customXml" ds:itemID="{B69E9DE5-EFFE-4262-A023-32732F0B666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{E174D6D4-C35D-41CD-8450-BF6CD6307D5E}TF3977e381-cba5-49b1-ba43-b5d865517af907ebbda9_win32-372d4d6ae720</Template>
  <TotalTime>3928</TotalTime>
  <Words>1518</Words>
  <Application>Microsoft Office PowerPoint</Application>
  <PresentationFormat>Widescreen</PresentationFormat>
  <Paragraphs>72</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Tisa Offc Serif Pro</vt:lpstr>
      <vt:lpstr>Univers Light</vt:lpstr>
      <vt:lpstr>Custom</vt:lpstr>
      <vt:lpstr>Swings and Strikes: Analyzing Hitting and Pitching Performance in Baseball</vt:lpstr>
      <vt:lpstr>A Brief Insight Into The Study</vt:lpstr>
      <vt:lpstr>Our Questions</vt:lpstr>
      <vt:lpstr>What Statistics Win Games? Diving into the 2024 MLB Cumulative Statistics  Performing Regressions on Key Stats in Relation to Team Win / Loss Records (R2)  Identifying Significance through P Values (Level .05 sig) </vt:lpstr>
      <vt:lpstr>Notable Statistics </vt:lpstr>
      <vt:lpstr>Hitting Regressions</vt:lpstr>
      <vt:lpstr>Pitching Regressions</vt:lpstr>
      <vt:lpstr>Most Crucial Batting Statistic</vt:lpstr>
      <vt:lpstr>Most Crucial Batting Statistic (Continued)</vt:lpstr>
      <vt:lpstr>Most Crucial Pitching Statistic</vt:lpstr>
      <vt:lpstr> Not all teams are built alike, and not all teams can budget to have both a strong offense as well as a great pitching staff. Now we need to find which side of the game can be sacrificed, and which one is a necessity   Let's take a look at some simple AB Cluster tests</vt:lpstr>
      <vt:lpstr>Looking at R/G and ERA, the top teams in each category are as follows</vt:lpstr>
      <vt:lpstr>We Identified 4 teams for each Category They are as follows</vt:lpstr>
      <vt:lpstr>So How Do We Answer?</vt:lpstr>
      <vt:lpstr>Which variables have the highest levels of statistical significance and why?  </vt:lpstr>
      <vt:lpstr>How should hitters balance power and average? </vt:lpstr>
      <vt:lpstr>Which is better?  Good Pitching + Bad Hitting Bad Pitching + Good Hitting </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 Michael</dc:creator>
  <cp:lastModifiedBy>Ben Michael</cp:lastModifiedBy>
  <cp:revision>2</cp:revision>
  <dcterms:created xsi:type="dcterms:W3CDTF">2025-11-25T22:58:33Z</dcterms:created>
  <dcterms:modified xsi:type="dcterms:W3CDTF">2025-11-28T16:26:57Z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